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9" r:id="rId5"/>
    <p:sldId id="260" r:id="rId6"/>
    <p:sldId id="262" r:id="rId7"/>
    <p:sldId id="263" r:id="rId8"/>
    <p:sldId id="264" r:id="rId9"/>
    <p:sldId id="25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Raza</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Race</c:v>
                </c:pt>
              </c:strCache>
            </c:strRef>
          </c:tx>
          <c:dLbls>
            <c:showLegendKey val="0"/>
            <c:showVal val="0"/>
            <c:showCatName val="0"/>
            <c:showSerName val="0"/>
            <c:showPercent val="1"/>
            <c:showBubbleSize val="0"/>
            <c:showLeaderLines val="1"/>
          </c:dLbls>
          <c:cat>
            <c:strRef>
              <c:f>Sheet1!$A$2:$A$7</c:f>
              <c:strCache>
                <c:ptCount val="6"/>
                <c:pt idx="0">
                  <c:v>Hipanos</c:v>
                </c:pt>
                <c:pt idx="1">
                  <c:v>Blancos</c:v>
                </c:pt>
                <c:pt idx="2">
                  <c:v>Asiatico</c:v>
                </c:pt>
                <c:pt idx="3">
                  <c:v>Negros</c:v>
                </c:pt>
                <c:pt idx="4">
                  <c:v>Dos o mas razas</c:v>
                </c:pt>
                <c:pt idx="5">
                  <c:v>Indio Americano</c:v>
                </c:pt>
              </c:strCache>
            </c:strRef>
          </c:cat>
          <c:val>
            <c:numRef>
              <c:f>Sheet1!$B$2:$B$7</c:f>
              <c:numCache>
                <c:formatCode>#,##0</c:formatCode>
                <c:ptCount val="6"/>
                <c:pt idx="0">
                  <c:v>112799</c:v>
                </c:pt>
                <c:pt idx="1">
                  <c:v>23333</c:v>
                </c:pt>
                <c:pt idx="2">
                  <c:v>8677</c:v>
                </c:pt>
                <c:pt idx="3">
                  <c:v>2343</c:v>
                </c:pt>
                <c:pt idx="4">
                  <c:v>2270</c:v>
                </c:pt>
                <c:pt idx="5" formatCode="General">
                  <c:v>418</c:v>
                </c:pt>
              </c:numCache>
            </c:numRef>
          </c:val>
        </c:ser>
        <c:ser>
          <c:idx val="1"/>
          <c:order val="1"/>
          <c:tx>
            <c:strRef>
              <c:f>Sheet1!$C$1</c:f>
              <c:strCache>
                <c:ptCount val="1"/>
                <c:pt idx="0">
                  <c:v>Column1</c:v>
                </c:pt>
              </c:strCache>
            </c:strRef>
          </c:tx>
          <c:dLbls>
            <c:showLegendKey val="0"/>
            <c:showVal val="0"/>
            <c:showCatName val="0"/>
            <c:showSerName val="0"/>
            <c:showPercent val="1"/>
            <c:showBubbleSize val="0"/>
            <c:showLeaderLines val="1"/>
          </c:dLbls>
          <c:cat>
            <c:strRef>
              <c:f>Sheet1!$A$2:$A$7</c:f>
              <c:strCache>
                <c:ptCount val="6"/>
                <c:pt idx="0">
                  <c:v>Hipanos</c:v>
                </c:pt>
                <c:pt idx="1">
                  <c:v>Blancos</c:v>
                </c:pt>
                <c:pt idx="2">
                  <c:v>Asiatico</c:v>
                </c:pt>
                <c:pt idx="3">
                  <c:v>Negros</c:v>
                </c:pt>
                <c:pt idx="4">
                  <c:v>Dos o mas razas</c:v>
                </c:pt>
                <c:pt idx="5">
                  <c:v>Indio Americano</c:v>
                </c:pt>
              </c:strCache>
            </c:strRef>
          </c:cat>
          <c:val>
            <c:numRef>
              <c:f>Sheet1!$C$2:$C$7</c:f>
              <c:numCache>
                <c:formatCode>#,##0</c:formatCode>
                <c:ptCount val="6"/>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Salinas</c:v>
                </c:pt>
              </c:strCache>
            </c:strRef>
          </c:tx>
          <c:invertIfNegative val="0"/>
          <c:cat>
            <c:strRef>
              <c:f>Sheet1!$A$2:$A$10</c:f>
              <c:strCache>
                <c:ptCount val="9"/>
                <c:pt idx="0">
                  <c:v>Less than high school</c:v>
                </c:pt>
                <c:pt idx="1">
                  <c:v>High School or Equiv.</c:v>
                </c:pt>
                <c:pt idx="2">
                  <c:v>Less than yr. of college</c:v>
                </c:pt>
                <c:pt idx="3">
                  <c:v>1 or more yrs. Of college</c:v>
                </c:pt>
                <c:pt idx="4">
                  <c:v>Associates Degree</c:v>
                </c:pt>
                <c:pt idx="5">
                  <c:v>Bachelor's Degree</c:v>
                </c:pt>
                <c:pt idx="6">
                  <c:v>Master's Degree</c:v>
                </c:pt>
                <c:pt idx="7">
                  <c:v>Profess. School Degree</c:v>
                </c:pt>
                <c:pt idx="8">
                  <c:v>Doctorate Degree </c:v>
                </c:pt>
              </c:strCache>
            </c:strRef>
          </c:cat>
          <c:val>
            <c:numRef>
              <c:f>Sheet1!$B$2:$B$10</c:f>
              <c:numCache>
                <c:formatCode>General</c:formatCode>
                <c:ptCount val="9"/>
                <c:pt idx="0">
                  <c:v>44</c:v>
                </c:pt>
                <c:pt idx="1">
                  <c:v>19.3</c:v>
                </c:pt>
                <c:pt idx="2">
                  <c:v>6.2</c:v>
                </c:pt>
                <c:pt idx="3">
                  <c:v>12.7</c:v>
                </c:pt>
                <c:pt idx="4">
                  <c:v>5.6</c:v>
                </c:pt>
                <c:pt idx="5">
                  <c:v>8.3000000000000007</c:v>
                </c:pt>
                <c:pt idx="6">
                  <c:v>2.5</c:v>
                </c:pt>
                <c:pt idx="7">
                  <c:v>1.2</c:v>
                </c:pt>
                <c:pt idx="8">
                  <c:v>0.28999999999999998</c:v>
                </c:pt>
              </c:numCache>
            </c:numRef>
          </c:val>
        </c:ser>
        <c:ser>
          <c:idx val="1"/>
          <c:order val="1"/>
          <c:tx>
            <c:strRef>
              <c:f>Sheet1!$C$1</c:f>
              <c:strCache>
                <c:ptCount val="1"/>
              </c:strCache>
            </c:strRef>
          </c:tx>
          <c:invertIfNegative val="0"/>
          <c:cat>
            <c:strRef>
              <c:f>Sheet1!$A$2:$A$10</c:f>
              <c:strCache>
                <c:ptCount val="9"/>
                <c:pt idx="0">
                  <c:v>Less than high school</c:v>
                </c:pt>
                <c:pt idx="1">
                  <c:v>High School or Equiv.</c:v>
                </c:pt>
                <c:pt idx="2">
                  <c:v>Less than yr. of college</c:v>
                </c:pt>
                <c:pt idx="3">
                  <c:v>1 or more yrs. Of college</c:v>
                </c:pt>
                <c:pt idx="4">
                  <c:v>Associates Degree</c:v>
                </c:pt>
                <c:pt idx="5">
                  <c:v>Bachelor's Degree</c:v>
                </c:pt>
                <c:pt idx="6">
                  <c:v>Master's Degree</c:v>
                </c:pt>
                <c:pt idx="7">
                  <c:v>Profess. School Degree</c:v>
                </c:pt>
                <c:pt idx="8">
                  <c:v>Doctorate Degree </c:v>
                </c:pt>
              </c:strCache>
            </c:strRef>
          </c:cat>
          <c:val>
            <c:numRef>
              <c:f>Sheet1!$C$2:$C$10</c:f>
              <c:numCache>
                <c:formatCode>General</c:formatCode>
                <c:ptCount val="9"/>
              </c:numCache>
            </c:numRef>
          </c:val>
        </c:ser>
        <c:ser>
          <c:idx val="2"/>
          <c:order val="2"/>
          <c:tx>
            <c:strRef>
              <c:f>Sheet1!$D$1</c:f>
              <c:strCache>
                <c:ptCount val="1"/>
              </c:strCache>
            </c:strRef>
          </c:tx>
          <c:invertIfNegative val="0"/>
          <c:cat>
            <c:strRef>
              <c:f>Sheet1!$A$2:$A$10</c:f>
              <c:strCache>
                <c:ptCount val="9"/>
                <c:pt idx="0">
                  <c:v>Less than high school</c:v>
                </c:pt>
                <c:pt idx="1">
                  <c:v>High School or Equiv.</c:v>
                </c:pt>
                <c:pt idx="2">
                  <c:v>Less than yr. of college</c:v>
                </c:pt>
                <c:pt idx="3">
                  <c:v>1 or more yrs. Of college</c:v>
                </c:pt>
                <c:pt idx="4">
                  <c:v>Associates Degree</c:v>
                </c:pt>
                <c:pt idx="5">
                  <c:v>Bachelor's Degree</c:v>
                </c:pt>
                <c:pt idx="6">
                  <c:v>Master's Degree</c:v>
                </c:pt>
                <c:pt idx="7">
                  <c:v>Profess. School Degree</c:v>
                </c:pt>
                <c:pt idx="8">
                  <c:v>Doctorate Degree </c:v>
                </c:pt>
              </c:strCache>
            </c:strRef>
          </c:cat>
          <c:val>
            <c:numRef>
              <c:f>Sheet1!$D$2:$D$11</c:f>
              <c:numCache>
                <c:formatCode>General</c:formatCode>
                <c:ptCount val="10"/>
              </c:numCache>
            </c:numRef>
          </c:val>
        </c:ser>
        <c:dLbls>
          <c:showLegendKey val="0"/>
          <c:showVal val="0"/>
          <c:showCatName val="0"/>
          <c:showSerName val="0"/>
          <c:showPercent val="0"/>
          <c:showBubbleSize val="0"/>
        </c:dLbls>
        <c:gapWidth val="150"/>
        <c:axId val="55620352"/>
        <c:axId val="55621888"/>
      </c:barChart>
      <c:catAx>
        <c:axId val="55620352"/>
        <c:scaling>
          <c:orientation val="minMax"/>
        </c:scaling>
        <c:delete val="0"/>
        <c:axPos val="b"/>
        <c:majorTickMark val="out"/>
        <c:minorTickMark val="none"/>
        <c:tickLblPos val="nextTo"/>
        <c:crossAx val="55621888"/>
        <c:crosses val="autoZero"/>
        <c:auto val="1"/>
        <c:lblAlgn val="ctr"/>
        <c:lblOffset val="100"/>
        <c:noMultiLvlLbl val="0"/>
      </c:catAx>
      <c:valAx>
        <c:axId val="55621888"/>
        <c:scaling>
          <c:orientation val="minMax"/>
        </c:scaling>
        <c:delete val="0"/>
        <c:axPos val="l"/>
        <c:majorGridlines/>
        <c:numFmt formatCode="General" sourceLinked="1"/>
        <c:majorTickMark val="out"/>
        <c:minorTickMark val="none"/>
        <c:tickLblPos val="nextTo"/>
        <c:crossAx val="55620352"/>
        <c:crosses val="autoZero"/>
        <c:crossBetween val="between"/>
      </c:valAx>
    </c:plotArea>
    <c:legend>
      <c:legendPos val="r"/>
      <c:layout>
        <c:manualLayout>
          <c:xMode val="edge"/>
          <c:yMode val="edge"/>
          <c:x val="0.84994881889763785"/>
          <c:y val="0.39988787247182339"/>
          <c:w val="0.1400511811023622"/>
          <c:h val="7.0322101281457494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0.78395</cdr:y>
    </cdr:from>
    <cdr:to>
      <cdr:x>1</cdr:x>
      <cdr:y>1</cdr:y>
    </cdr:to>
    <cdr:sp macro="" textlink="">
      <cdr:nvSpPr>
        <cdr:cNvPr id="2" name="TextBox 1"/>
        <cdr:cNvSpPr txBox="1"/>
      </cdr:nvSpPr>
      <cdr:spPr>
        <a:xfrm xmlns:a="http://schemas.openxmlformats.org/drawingml/2006/main">
          <a:off x="838200" y="3657600"/>
          <a:ext cx="82296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0.0396</cdr:x>
      <cdr:y>0.83824</cdr:y>
    </cdr:from>
    <cdr:to>
      <cdr:x>0.93069</cdr:x>
      <cdr:y>1</cdr:y>
    </cdr:to>
    <cdr:sp macro="" textlink="">
      <cdr:nvSpPr>
        <cdr:cNvPr id="2" name="TextBox 1"/>
        <cdr:cNvSpPr txBox="1"/>
      </cdr:nvSpPr>
      <cdr:spPr>
        <a:xfrm xmlns:a="http://schemas.openxmlformats.org/drawingml/2006/main">
          <a:off x="304800" y="4419600"/>
          <a:ext cx="6858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0.05941</cdr:x>
      <cdr:y>0.79412</cdr:y>
    </cdr:from>
    <cdr:to>
      <cdr:x>0.80198</cdr:x>
      <cdr:y>1</cdr:y>
    </cdr:to>
    <cdr:sp macro="" textlink="">
      <cdr:nvSpPr>
        <cdr:cNvPr id="3" name="TextBox 2"/>
        <cdr:cNvSpPr txBox="1"/>
      </cdr:nvSpPr>
      <cdr:spPr>
        <a:xfrm xmlns:a="http://schemas.openxmlformats.org/drawingml/2006/main">
          <a:off x="457200" y="4876800"/>
          <a:ext cx="5715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35CE38C-171D-48F5-814A-982F33154C59}" type="datetimeFigureOut">
              <a:rPr lang="en-US" smtClean="0"/>
              <a:t>10/14/2012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D5A8E81-D5CE-4670-9F72-E0B8DE7CE62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CE38C-171D-48F5-814A-982F33154C59}"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CE38C-171D-48F5-814A-982F33154C59}"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5CE38C-171D-48F5-814A-982F33154C59}"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CE38C-171D-48F5-814A-982F33154C59}" type="datetimeFigureOut">
              <a:rPr lang="en-US" smtClean="0"/>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35CE38C-171D-48F5-814A-982F33154C59}" type="datetimeFigureOut">
              <a:rPr lang="en-US" smtClean="0"/>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A8E81-D5CE-4670-9F72-E0B8DE7CE62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5CE38C-171D-48F5-814A-982F33154C59}" type="datetimeFigureOut">
              <a:rPr lang="en-US" smtClean="0"/>
              <a:t>10/14/2012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CE38C-171D-48F5-814A-982F33154C59}" type="datetimeFigureOut">
              <a:rPr lang="en-US" smtClean="0"/>
              <a:t>10/14/2012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CE38C-171D-48F5-814A-982F33154C59}" type="datetimeFigureOut">
              <a:rPr lang="en-US" smtClean="0"/>
              <a:t>10/14/2012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35CE38C-171D-48F5-814A-982F33154C59}" type="datetimeFigureOut">
              <a:rPr lang="en-US" smtClean="0"/>
              <a:t>10/14/2012</a:t>
            </a:fld>
            <a:endParaRPr lang="en-US"/>
          </a:p>
        </p:txBody>
      </p:sp>
      <p:sp>
        <p:nvSpPr>
          <p:cNvPr id="7" name="Slide Number Placeholder 6"/>
          <p:cNvSpPr>
            <a:spLocks noGrp="1"/>
          </p:cNvSpPr>
          <p:nvPr>
            <p:ph type="sldNum" sz="quarter" idx="12"/>
          </p:nvPr>
        </p:nvSpPr>
        <p:spPr/>
        <p:txBody>
          <a:bodyPr/>
          <a:lstStyle/>
          <a:p>
            <a:fld id="{CD5A8E81-D5CE-4670-9F72-E0B8DE7CE62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CE38C-171D-48F5-814A-982F33154C59}" type="datetimeFigureOut">
              <a:rPr lang="en-US" smtClean="0"/>
              <a:t>10/14/2012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D5A8E81-D5CE-4670-9F72-E0B8DE7CE6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35CE38C-171D-48F5-814A-982F33154C59}" type="datetimeFigureOut">
              <a:rPr lang="en-US" smtClean="0"/>
              <a:t>10/14/2012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D5A8E81-D5CE-4670-9F72-E0B8DE7CE6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7772400" cy="1470025"/>
          </a:xfrm>
        </p:spPr>
        <p:style>
          <a:lnRef idx="0">
            <a:schemeClr val="accent1"/>
          </a:lnRef>
          <a:fillRef idx="3">
            <a:schemeClr val="accent1"/>
          </a:fillRef>
          <a:effectRef idx="3">
            <a:schemeClr val="accent1"/>
          </a:effectRef>
          <a:fontRef idx="minor">
            <a:schemeClr val="lt1"/>
          </a:fontRef>
        </p:style>
        <p:txBody>
          <a:bodyPr/>
          <a:lstStyle/>
          <a:p>
            <a:r>
              <a:rPr lang="en-US" dirty="0" err="1" smtClean="0"/>
              <a:t>Demografia</a:t>
            </a:r>
            <a:r>
              <a:rPr lang="en-US" dirty="0" smtClean="0"/>
              <a:t> en Salinas</a:t>
            </a:r>
            <a:endParaRPr lang="en-US" dirty="0"/>
          </a:p>
        </p:txBody>
      </p:sp>
      <p:sp>
        <p:nvSpPr>
          <p:cNvPr id="3" name="Subtitle 2"/>
          <p:cNvSpPr>
            <a:spLocks noGrp="1"/>
          </p:cNvSpPr>
          <p:nvPr>
            <p:ph type="subTitle" idx="1"/>
          </p:nvPr>
        </p:nvSpPr>
        <p:spPr/>
        <p:txBody>
          <a:bodyPr/>
          <a:lstStyle/>
          <a:p>
            <a:r>
              <a:rPr lang="en-US" dirty="0" err="1" smtClean="0"/>
              <a:t>Serafin</a:t>
            </a:r>
            <a:r>
              <a:rPr lang="en-US" dirty="0" smtClean="0"/>
              <a:t> Moreno</a:t>
            </a:r>
          </a:p>
          <a:p>
            <a:r>
              <a:rPr lang="en-US" dirty="0" err="1" smtClean="0"/>
              <a:t>Marlen</a:t>
            </a:r>
            <a:r>
              <a:rPr lang="en-US" smtClean="0"/>
              <a:t> Flores</a:t>
            </a:r>
            <a:endParaRPr lang="en-US" dirty="0"/>
          </a:p>
        </p:txBody>
      </p:sp>
    </p:spTree>
    <p:extLst>
      <p:ext uri="{BB962C8B-B14F-4D97-AF65-F5344CB8AC3E}">
        <p14:creationId xmlns:p14="http://schemas.microsoft.com/office/powerpoint/2010/main" val="352895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pPr algn="ctr"/>
            <a:r>
              <a:rPr lang="en-US" dirty="0" err="1" smtClean="0"/>
              <a:t>Demografia</a:t>
            </a:r>
            <a:r>
              <a:rPr lang="en-US" dirty="0" smtClean="0"/>
              <a:t> Racial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449886"/>
              </p:ext>
            </p:extLst>
          </p:nvPr>
        </p:nvGraphicFramePr>
        <p:xfrm>
          <a:off x="762000" y="1600200"/>
          <a:ext cx="7696200" cy="42322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5810250"/>
            <a:ext cx="6324600" cy="381000"/>
          </a:xfrm>
          <a:prstGeom prst="rect">
            <a:avLst/>
          </a:prstGeom>
          <a:noFill/>
        </p:spPr>
        <p:txBody>
          <a:bodyPr wrap="square" rtlCol="0">
            <a:spAutoFit/>
          </a:bodyPr>
          <a:lstStyle/>
          <a:p>
            <a:pPr algn="ctr"/>
            <a:r>
              <a:rPr lang="en-US" dirty="0" smtClean="0"/>
              <a:t>Source:  City-Data.com</a:t>
            </a:r>
            <a:endParaRPr lang="en-US" dirty="0"/>
          </a:p>
        </p:txBody>
      </p:sp>
    </p:spTree>
    <p:extLst>
      <p:ext uri="{BB962C8B-B14F-4D97-AF65-F5344CB8AC3E}">
        <p14:creationId xmlns:p14="http://schemas.microsoft.com/office/powerpoint/2010/main" val="220860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7929251"/>
              </p:ext>
            </p:extLst>
          </p:nvPr>
        </p:nvGraphicFramePr>
        <p:xfrm>
          <a:off x="762000" y="1207532"/>
          <a:ext cx="7620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6800" y="6019800"/>
            <a:ext cx="7696200" cy="369332"/>
          </a:xfrm>
          <a:prstGeom prst="rect">
            <a:avLst/>
          </a:prstGeom>
          <a:noFill/>
        </p:spPr>
        <p:txBody>
          <a:bodyPr wrap="square" rtlCol="0">
            <a:spAutoFit/>
          </a:bodyPr>
          <a:lstStyle/>
          <a:p>
            <a:r>
              <a:rPr lang="en-US" dirty="0" smtClean="0"/>
              <a:t>Source: City-data.com</a:t>
            </a:r>
            <a:endParaRPr lang="en-US" dirty="0"/>
          </a:p>
        </p:txBody>
      </p:sp>
      <p:sp>
        <p:nvSpPr>
          <p:cNvPr id="6" name="TextBox 5"/>
          <p:cNvSpPr txBox="1"/>
          <p:nvPr/>
        </p:nvSpPr>
        <p:spPr>
          <a:xfrm>
            <a:off x="1600200" y="876300"/>
            <a:ext cx="6096000" cy="400110"/>
          </a:xfrm>
          <a:prstGeom prst="rect">
            <a:avLst/>
          </a:prstGeom>
          <a:noFill/>
        </p:spPr>
        <p:txBody>
          <a:bodyPr wrap="square" rtlCol="0">
            <a:spAutoFit/>
          </a:bodyPr>
          <a:lstStyle/>
          <a:p>
            <a:pPr algn="ctr"/>
            <a:r>
              <a:rPr lang="en-US" sz="2000" b="1" dirty="0" err="1">
                <a:solidFill>
                  <a:schemeClr val="accent1">
                    <a:lumMod val="50000"/>
                  </a:schemeClr>
                </a:solidFill>
              </a:rPr>
              <a:t>Nivel</a:t>
            </a:r>
            <a:r>
              <a:rPr lang="en-US" sz="2000" b="1" dirty="0">
                <a:solidFill>
                  <a:schemeClr val="accent1">
                    <a:lumMod val="50000"/>
                  </a:schemeClr>
                </a:solidFill>
              </a:rPr>
              <a:t> de </a:t>
            </a:r>
            <a:r>
              <a:rPr lang="en-US" sz="2000" b="1" dirty="0" err="1">
                <a:solidFill>
                  <a:schemeClr val="accent1">
                    <a:lumMod val="50000"/>
                  </a:schemeClr>
                </a:solidFill>
              </a:rPr>
              <a:t>Educación</a:t>
            </a:r>
            <a:endParaRPr lang="en-US" sz="2000" b="1" dirty="0">
              <a:solidFill>
                <a:schemeClr val="accent1">
                  <a:lumMod val="50000"/>
                </a:schemeClr>
              </a:solidFill>
            </a:endParaRPr>
          </a:p>
        </p:txBody>
      </p:sp>
    </p:spTree>
    <p:extLst>
      <p:ext uri="{BB962C8B-B14F-4D97-AF65-F5344CB8AC3E}">
        <p14:creationId xmlns:p14="http://schemas.microsoft.com/office/powerpoint/2010/main" val="1916882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r>
              <a:rPr lang="es-ES" dirty="0"/>
              <a:t>	La escuela que visitamos fue la que voy a dar mi servicio comunitario. Se llama Escuela de Libertad y es un edificio con varios salones en donde cada salón tiene una función en particular. El salón al que </a:t>
            </a:r>
            <a:r>
              <a:rPr lang="es-ES" dirty="0" smtClean="0"/>
              <a:t>vamos </a:t>
            </a:r>
            <a:r>
              <a:rPr lang="es-ES" dirty="0"/>
              <a:t>es por las tardes designado para las personas que se quieren hacer ciudadanas</a:t>
            </a:r>
            <a:endParaRPr lang="en-US" dirty="0"/>
          </a:p>
        </p:txBody>
      </p:sp>
    </p:spTree>
    <p:extLst>
      <p:ext uri="{BB962C8B-B14F-4D97-AF65-F5344CB8AC3E}">
        <p14:creationId xmlns:p14="http://schemas.microsoft.com/office/powerpoint/2010/main" val="1265195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8229600"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4600" y="6192360"/>
            <a:ext cx="3352800" cy="369332"/>
          </a:xfrm>
          <a:prstGeom prst="rect">
            <a:avLst/>
          </a:prstGeom>
          <a:noFill/>
        </p:spPr>
        <p:txBody>
          <a:bodyPr wrap="square" rtlCol="0">
            <a:spAutoFit/>
          </a:bodyPr>
          <a:lstStyle/>
          <a:p>
            <a:r>
              <a:rPr lang="en-US" dirty="0" err="1" smtClean="0"/>
              <a:t>Biblioteca</a:t>
            </a:r>
            <a:r>
              <a:rPr lang="en-US" dirty="0" smtClean="0"/>
              <a:t> Cesar </a:t>
            </a:r>
            <a:r>
              <a:rPr lang="en-US" dirty="0" smtClean="0"/>
              <a:t>Chavez</a:t>
            </a:r>
            <a:endParaRPr lang="en-US" dirty="0"/>
          </a:p>
        </p:txBody>
      </p:sp>
      <p:sp>
        <p:nvSpPr>
          <p:cNvPr id="3" name="Content Placeholder 2"/>
          <p:cNvSpPr>
            <a:spLocks noGrp="1"/>
          </p:cNvSpPr>
          <p:nvPr>
            <p:ph idx="1"/>
          </p:nvPr>
        </p:nvSpPr>
        <p:spPr/>
        <p:txBody>
          <a:bodyPr/>
          <a:lstStyle/>
          <a:p>
            <a:r>
              <a:rPr lang="es-ES" dirty="0"/>
              <a:t>	El lugar público que visitamos fue la biblioteca Cesar Chávez</a:t>
            </a:r>
            <a:endParaRPr lang="en-US" dirty="0"/>
          </a:p>
        </p:txBody>
      </p:sp>
    </p:spTree>
    <p:extLst>
      <p:ext uri="{BB962C8B-B14F-4D97-AF65-F5344CB8AC3E}">
        <p14:creationId xmlns:p14="http://schemas.microsoft.com/office/powerpoint/2010/main" val="51651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024744" cy="1639336"/>
          </a:xfrm>
        </p:spPr>
        <p:txBody>
          <a:bodyPr>
            <a:normAutofit fontScale="90000"/>
          </a:bodyPr>
          <a:lstStyle/>
          <a:p>
            <a:r>
              <a:rPr lang="es-ES" sz="2700" dirty="0" smtClean="0">
                <a:solidFill>
                  <a:schemeClr val="tx1">
                    <a:lumMod val="85000"/>
                    <a:lumOff val="15000"/>
                  </a:schemeClr>
                </a:solidFill>
              </a:rPr>
              <a:t>Los </a:t>
            </a:r>
            <a:r>
              <a:rPr lang="es-ES" sz="2700" dirty="0">
                <a:solidFill>
                  <a:schemeClr val="tx1">
                    <a:lumMod val="85000"/>
                    <a:lumOff val="15000"/>
                  </a:schemeClr>
                </a:solidFill>
              </a:rPr>
              <a:t>lugares que </a:t>
            </a:r>
            <a:r>
              <a:rPr lang="es-ES" sz="2700" dirty="0" smtClean="0">
                <a:solidFill>
                  <a:schemeClr val="tx1">
                    <a:lumMod val="85000"/>
                    <a:lumOff val="15000"/>
                  </a:schemeClr>
                </a:solidFill>
              </a:rPr>
              <a:t>visitamos </a:t>
            </a:r>
            <a:r>
              <a:rPr lang="es-ES" sz="2700" dirty="0">
                <a:solidFill>
                  <a:schemeClr val="tx1">
                    <a:lumMod val="85000"/>
                    <a:lumOff val="15000"/>
                  </a:schemeClr>
                </a:solidFill>
              </a:rPr>
              <a:t>fueron tiendas de personas que viven en la ciudad </a:t>
            </a:r>
            <a:r>
              <a:rPr lang="es-ES" sz="2700" dirty="0" smtClean="0">
                <a:solidFill>
                  <a:schemeClr val="tx1">
                    <a:lumMod val="85000"/>
                    <a:lumOff val="15000"/>
                  </a:schemeClr>
                </a:solidFill>
              </a:rPr>
              <a:t>de Salinas</a:t>
            </a:r>
            <a:r>
              <a:rPr lang="es-ES" sz="2700" dirty="0">
                <a:solidFill>
                  <a:schemeClr val="tx1">
                    <a:lumMod val="85000"/>
                    <a:lumOff val="15000"/>
                  </a:schemeClr>
                </a:solidFill>
              </a:rPr>
              <a:t>. Las tiendas que </a:t>
            </a:r>
            <a:r>
              <a:rPr lang="es-ES" sz="2700" dirty="0" smtClean="0">
                <a:solidFill>
                  <a:schemeClr val="tx1">
                    <a:lumMod val="85000"/>
                    <a:lumOff val="15000"/>
                  </a:schemeClr>
                </a:solidFill>
              </a:rPr>
              <a:t>visitamos </a:t>
            </a:r>
            <a:r>
              <a:rPr lang="es-ES" sz="2700" dirty="0">
                <a:solidFill>
                  <a:schemeClr val="tx1">
                    <a:lumMod val="85000"/>
                    <a:lumOff val="15000"/>
                  </a:schemeClr>
                </a:solidFill>
              </a:rPr>
              <a:t>fueron: La Plaza </a:t>
            </a:r>
            <a:r>
              <a:rPr lang="es-ES" sz="2700" dirty="0" err="1">
                <a:solidFill>
                  <a:schemeClr val="tx1">
                    <a:lumMod val="85000"/>
                    <a:lumOff val="15000"/>
                  </a:schemeClr>
                </a:solidFill>
              </a:rPr>
              <a:t>Bakery</a:t>
            </a:r>
            <a:r>
              <a:rPr lang="es-ES" sz="2700" dirty="0">
                <a:solidFill>
                  <a:schemeClr val="tx1">
                    <a:lumMod val="85000"/>
                    <a:lumOff val="15000"/>
                  </a:schemeClr>
                </a:solidFill>
              </a:rPr>
              <a:t>, </a:t>
            </a:r>
            <a:r>
              <a:rPr lang="es-ES" sz="2700" dirty="0" err="1">
                <a:solidFill>
                  <a:schemeClr val="tx1">
                    <a:lumMod val="85000"/>
                    <a:lumOff val="15000"/>
                  </a:schemeClr>
                </a:solidFill>
              </a:rPr>
              <a:t>Cristy’s</a:t>
            </a:r>
            <a:r>
              <a:rPr lang="es-ES" sz="2700" dirty="0">
                <a:solidFill>
                  <a:schemeClr val="tx1">
                    <a:lumMod val="85000"/>
                    <a:lumOff val="15000"/>
                  </a:schemeClr>
                </a:solidFill>
              </a:rPr>
              <a:t> Donuts y </a:t>
            </a:r>
            <a:r>
              <a:rPr lang="es-ES" sz="2700" dirty="0" err="1">
                <a:solidFill>
                  <a:schemeClr val="tx1">
                    <a:lumMod val="85000"/>
                    <a:lumOff val="15000"/>
                  </a:schemeClr>
                </a:solidFill>
              </a:rPr>
              <a:t>Carmelita’s</a:t>
            </a:r>
            <a:r>
              <a:rPr lang="es-ES" sz="2700" dirty="0">
                <a:solidFill>
                  <a:schemeClr val="tx1">
                    <a:lumMod val="85000"/>
                    <a:lumOff val="15000"/>
                  </a:schemeClr>
                </a:solidFill>
              </a:rPr>
              <a:t> </a:t>
            </a:r>
            <a:r>
              <a:rPr lang="es-ES" sz="2700" dirty="0" err="1">
                <a:solidFill>
                  <a:schemeClr val="tx1">
                    <a:lumMod val="85000"/>
                    <a:lumOff val="15000"/>
                  </a:schemeClr>
                </a:solidFill>
              </a:rPr>
              <a:t>kids</a:t>
            </a:r>
            <a:r>
              <a:rPr lang="es-ES" sz="2700" dirty="0">
                <a:solidFill>
                  <a:schemeClr val="tx1">
                    <a:lumMod val="85000"/>
                    <a:lumOff val="15000"/>
                  </a:schemeClr>
                </a:solidFill>
              </a:rPr>
              <a:t>. </a:t>
            </a:r>
            <a:endParaRPr lang="en-US" sz="2700" dirty="0">
              <a:solidFill>
                <a:schemeClr val="tx1">
                  <a:lumMod val="85000"/>
                  <a:lumOff val="1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00400"/>
            <a:ext cx="3962400"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4651375"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72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7030A0"/>
                </a:solidFill>
              </a:rPr>
              <a:t>Alcalde</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r>
              <a:rPr lang="es-ES" dirty="0"/>
              <a:t>	El alcalde de Salinas es el señor Dennis </a:t>
            </a:r>
            <a:r>
              <a:rPr lang="es-ES" dirty="0" err="1"/>
              <a:t>Donohue</a:t>
            </a:r>
            <a:r>
              <a:rPr lang="es-ES" dirty="0"/>
              <a:t>. Gloria De La Rosa, Steve </a:t>
            </a:r>
            <a:r>
              <a:rPr lang="es-ES" dirty="0" err="1"/>
              <a:t>McShane</a:t>
            </a:r>
            <a:r>
              <a:rPr lang="es-ES" dirty="0"/>
              <a:t>, Sergio Sánchez, </a:t>
            </a:r>
            <a:r>
              <a:rPr lang="es-ES" dirty="0" err="1"/>
              <a:t>Jyl</a:t>
            </a:r>
            <a:r>
              <a:rPr lang="es-ES" dirty="0"/>
              <a:t> </a:t>
            </a:r>
            <a:r>
              <a:rPr lang="es-ES" dirty="0" err="1"/>
              <a:t>Lutes</a:t>
            </a:r>
            <a:r>
              <a:rPr lang="es-ES" dirty="0"/>
              <a:t>, Tony Barrera and </a:t>
            </a:r>
            <a:r>
              <a:rPr lang="es-ES" dirty="0" err="1"/>
              <a:t>Kimbley</a:t>
            </a:r>
            <a:r>
              <a:rPr lang="es-ES" dirty="0"/>
              <a:t> Craig son las personas que componen el ayuntamiento. A estas personas y al alcalde las podemos encontrar en la siguiente dirección, 201 Lincoln Ave. Y los teléfonos son (831) 758-7201 y (831) 758-7368.</a:t>
            </a:r>
          </a:p>
          <a:p>
            <a:endParaRPr lang="es-E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85801"/>
            <a:ext cx="17811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22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024744" cy="1143000"/>
          </a:xfrm>
        </p:spPr>
        <p:txBody>
          <a:bodyPr/>
          <a:lstStyle/>
          <a:p>
            <a:r>
              <a:rPr lang="en-US" dirty="0" err="1" smtClean="0"/>
              <a:t>Trabajo</a:t>
            </a:r>
            <a:r>
              <a:rPr lang="en-US" dirty="0" smtClean="0"/>
              <a:t> </a:t>
            </a:r>
            <a:r>
              <a:rPr lang="en-US" dirty="0" err="1" smtClean="0"/>
              <a:t>Constuctivo</a:t>
            </a:r>
            <a:endParaRPr lang="en-US" dirty="0"/>
          </a:p>
        </p:txBody>
      </p:sp>
      <p:sp>
        <p:nvSpPr>
          <p:cNvPr id="3" name="Content Placeholder 2"/>
          <p:cNvSpPr>
            <a:spLocks noGrp="1"/>
          </p:cNvSpPr>
          <p:nvPr>
            <p:ph idx="1"/>
          </p:nvPr>
        </p:nvSpPr>
        <p:spPr>
          <a:xfrm>
            <a:off x="533400" y="2155574"/>
            <a:ext cx="8077200" cy="4321426"/>
          </a:xfrm>
        </p:spPr>
        <p:txBody>
          <a:bodyPr>
            <a:normAutofit fontScale="70000" lnSpcReduction="20000"/>
          </a:bodyPr>
          <a:lstStyle/>
          <a:p>
            <a:r>
              <a:rPr lang="es-ES" dirty="0"/>
              <a:t>	</a:t>
            </a:r>
            <a:r>
              <a:rPr lang="es-ES" sz="3100" dirty="0"/>
              <a:t>Definitivamente están desarrollando nuevas formas de combatir el crimen en la ciudad. El departamento de policías  junto con los miembros del ayuntamiento están viendo la forma de seguir con los programas de prevención de violencia al mismo tiempo de que tienen que resolver la falta de recursos monetarios. También están discutiendo un plan llamado “A </a:t>
            </a:r>
            <a:r>
              <a:rPr lang="es-ES" sz="3100" dirty="0" err="1"/>
              <a:t>Community</a:t>
            </a:r>
            <a:r>
              <a:rPr lang="es-ES" sz="3100" dirty="0"/>
              <a:t> Plan </a:t>
            </a:r>
            <a:r>
              <a:rPr lang="es-ES" sz="3100" dirty="0" err="1"/>
              <a:t>For</a:t>
            </a:r>
            <a:r>
              <a:rPr lang="es-ES" sz="3100" dirty="0"/>
              <a:t> </a:t>
            </a:r>
            <a:r>
              <a:rPr lang="es-ES" sz="3100" dirty="0" err="1"/>
              <a:t>The</a:t>
            </a:r>
            <a:r>
              <a:rPr lang="es-ES" sz="3100" dirty="0"/>
              <a:t> City of Salinas” este proyecto es acerca de la regulación de los productos que se siembran en la tierra destinada para la agricultura en el valle de Salinas. Los que proponen esta iniciativa creen que es justo que haya una especie de “constitución” que regule la agricultura, para que al paso del tiempo toda la comunidad se beneficie más de esta.</a:t>
            </a:r>
            <a:endParaRPr lang="en-US" sz="3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
            <a:ext cx="2819400" cy="230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cited</a:t>
            </a:r>
            <a:endParaRPr lang="en-US" dirty="0"/>
          </a:p>
        </p:txBody>
      </p:sp>
      <p:sp>
        <p:nvSpPr>
          <p:cNvPr id="3" name="Content Placeholder 2"/>
          <p:cNvSpPr>
            <a:spLocks noGrp="1"/>
          </p:cNvSpPr>
          <p:nvPr>
            <p:ph idx="1"/>
          </p:nvPr>
        </p:nvSpPr>
        <p:spPr/>
        <p:txBody>
          <a:bodyPr/>
          <a:lstStyle/>
          <a:p>
            <a:r>
              <a:rPr lang="en-US" dirty="0" smtClean="0"/>
              <a:t>[1] City-data.com. Salinas, CA. Onboard informatics. 2012. Web. 09 Oct. 2012. </a:t>
            </a:r>
            <a:endParaRPr lang="en-US" dirty="0"/>
          </a:p>
        </p:txBody>
      </p:sp>
    </p:spTree>
    <p:extLst>
      <p:ext uri="{BB962C8B-B14F-4D97-AF65-F5344CB8AC3E}">
        <p14:creationId xmlns:p14="http://schemas.microsoft.com/office/powerpoint/2010/main" val="512206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133</TotalTime>
  <Words>84</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Demografia en Salinas</vt:lpstr>
      <vt:lpstr>Demografia Racial</vt:lpstr>
      <vt:lpstr>PowerPoint Presentation</vt:lpstr>
      <vt:lpstr>PowerPoint Presentation</vt:lpstr>
      <vt:lpstr>PowerPoint Presentation</vt:lpstr>
      <vt:lpstr>Los lugares que visitamos fueron tiendas de personas que viven en la ciudad de Salinas. Las tiendas que visitamos fueron: La Plaza Bakery, Cristy’s Donuts y Carmelita’s kids. </vt:lpstr>
      <vt:lpstr>Alcalde</vt:lpstr>
      <vt:lpstr>Trabajo Constuctivo</vt:lpstr>
      <vt:lpstr>Work cited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Salinas Demographics</dc:title>
  <dc:creator>Junior</dc:creator>
  <cp:lastModifiedBy>Junior</cp:lastModifiedBy>
  <cp:revision>20</cp:revision>
  <dcterms:created xsi:type="dcterms:W3CDTF">2012-10-09T21:46:49Z</dcterms:created>
  <dcterms:modified xsi:type="dcterms:W3CDTF">2012-10-14T20:40:09Z</dcterms:modified>
</cp:coreProperties>
</file>