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65" r:id="rId3"/>
    <p:sldId id="257" r:id="rId4"/>
    <p:sldId id="258" r:id="rId5"/>
    <p:sldId id="259" r:id="rId6"/>
    <p:sldId id="260" r:id="rId7"/>
    <p:sldId id="261" r:id="rId8"/>
    <p:sldId id="263" r:id="rId9"/>
    <p:sldId id="262" r:id="rId10"/>
    <p:sldId id="266" r:id="rId11"/>
    <p:sldId id="269" r:id="rId12"/>
    <p:sldId id="268" r:id="rId13"/>
    <p:sldId id="267"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A5F80-3AC1-4730-9CAF-F4BA6A63F110}">
          <p14:sldIdLst>
            <p14:sldId id="256"/>
            <p14:sldId id="265"/>
            <p14:sldId id="257"/>
            <p14:sldId id="258"/>
            <p14:sldId id="259"/>
            <p14:sldId id="260"/>
            <p14:sldId id="261"/>
            <p14:sldId id="263"/>
            <p14:sldId id="262"/>
          </p14:sldIdLst>
        </p14:section>
        <p14:section name="Untitled Section" id="{36B81589-4640-4D5A-8A21-9E0391A517B1}">
          <p14:sldIdLst>
            <p14:sldId id="266"/>
            <p14:sldId id="269"/>
            <p14:sldId id="268"/>
            <p14:sldId id="267"/>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62" autoAdjust="0"/>
    <p:restoredTop sz="90930" autoAdjust="0"/>
  </p:normalViewPr>
  <p:slideViewPr>
    <p:cSldViewPr>
      <p:cViewPr>
        <p:scale>
          <a:sx n="100" d="100"/>
          <a:sy n="100" d="100"/>
        </p:scale>
        <p:origin x="738" y="-150"/>
      </p:cViewPr>
      <p:guideLst>
        <p:guide orient="horz" pos="2160"/>
        <p:guide pos="2880"/>
      </p:guideLst>
    </p:cSldViewPr>
  </p:slideViewPr>
  <p:outlineViewPr>
    <p:cViewPr>
      <p:scale>
        <a:sx n="33" d="100"/>
        <a:sy n="33" d="100"/>
      </p:scale>
      <p:origin x="0" y="0"/>
    </p:cViewPr>
  </p:outlineViewPr>
  <p:notesTextViewPr>
    <p:cViewPr>
      <p:scale>
        <a:sx n="1" d="1"/>
        <a:sy n="1" d="1"/>
      </p:scale>
      <p:origin x="0" y="17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6C092-B081-4A89-A1F5-26BBD83081C9}" type="datetimeFigureOut">
              <a:rPr lang="es-ES" smtClean="0"/>
              <a:t>28/04/2014</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9CFD6-D2A4-4BC4-9A0C-695F9B0CB203}" type="slidenum">
              <a:rPr lang="es-ES" smtClean="0"/>
              <a:t>‹#›</a:t>
            </a:fld>
            <a:endParaRPr lang="es-ES"/>
          </a:p>
        </p:txBody>
      </p:sp>
    </p:spTree>
    <p:extLst>
      <p:ext uri="{BB962C8B-B14F-4D97-AF65-F5344CB8AC3E}">
        <p14:creationId xmlns:p14="http://schemas.microsoft.com/office/powerpoint/2010/main" val="285273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a:t>
            </a:r>
            <a:r>
              <a:rPr lang="es-ES" baseline="0" dirty="0" smtClean="0"/>
              <a:t> importante mencionar su estancia en casa de Pablo Neruda, su cónsul, porque ahí se agrupaban escritores de la revista </a:t>
            </a:r>
            <a:r>
              <a:rPr lang="es-ES" i="1" baseline="0" dirty="0" smtClean="0"/>
              <a:t>Sur, </a:t>
            </a:r>
            <a:r>
              <a:rPr lang="es-ES" i="0" baseline="0" dirty="0" smtClean="0"/>
              <a:t>una de  las revistas  mas populares de Argentina</a:t>
            </a:r>
            <a:r>
              <a:rPr lang="es-ES" i="0" baseline="0" dirty="0" smtClean="0"/>
              <a:t>.</a:t>
            </a:r>
          </a:p>
          <a:p>
            <a:r>
              <a:rPr lang="es-ES" i="0" baseline="0" dirty="0" smtClean="0"/>
              <a:t>+Obtuvo influencias literarias!</a:t>
            </a:r>
            <a:endParaRPr lang="es-ES" i="0" dirty="0"/>
          </a:p>
        </p:txBody>
      </p:sp>
      <p:sp>
        <p:nvSpPr>
          <p:cNvPr id="4" name="Slide Number Placeholder 3"/>
          <p:cNvSpPr>
            <a:spLocks noGrp="1"/>
          </p:cNvSpPr>
          <p:nvPr>
            <p:ph type="sldNum" sz="quarter" idx="10"/>
          </p:nvPr>
        </p:nvSpPr>
        <p:spPr/>
        <p:txBody>
          <a:bodyPr/>
          <a:lstStyle/>
          <a:p>
            <a:fld id="{8C49CFD6-D2A4-4BC4-9A0C-695F9B0CB203}" type="slidenum">
              <a:rPr lang="es-ES" smtClean="0"/>
              <a:t>2</a:t>
            </a:fld>
            <a:endParaRPr lang="es-ES"/>
          </a:p>
        </p:txBody>
      </p:sp>
    </p:spTree>
    <p:extLst>
      <p:ext uri="{BB962C8B-B14F-4D97-AF65-F5344CB8AC3E}">
        <p14:creationId xmlns:p14="http://schemas.microsoft.com/office/powerpoint/2010/main" val="390880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t>
            </a:r>
            <a:r>
              <a:rPr lang="es-ES" dirty="0" err="1" smtClean="0"/>
              <a:t>Segun</a:t>
            </a:r>
            <a:r>
              <a:rPr lang="es-ES" dirty="0" smtClean="0"/>
              <a:t> Lucía Guerra-</a:t>
            </a:r>
            <a:r>
              <a:rPr lang="es-ES" dirty="0" err="1" smtClean="0"/>
              <a:t>Cunningham</a:t>
            </a:r>
            <a:r>
              <a:rPr lang="es-ES" dirty="0" smtClean="0"/>
              <a:t>, escritora del articulo </a:t>
            </a:r>
            <a:r>
              <a:rPr lang="es-ES" i="1" u="none" dirty="0" smtClean="0"/>
              <a:t>Erotismo y marginalidad en la narrativa de María Luisa </a:t>
            </a:r>
            <a:r>
              <a:rPr lang="es-ES" i="1" u="none" dirty="0" err="1" smtClean="0"/>
              <a:t>Bombal</a:t>
            </a:r>
            <a:endParaRPr lang="es-ES" i="1" u="none" dirty="0" smtClean="0"/>
          </a:p>
          <a:p>
            <a:r>
              <a:rPr lang="es-ES" dirty="0" smtClean="0"/>
              <a:t>=Erotismo concuerda con</a:t>
            </a:r>
            <a:r>
              <a:rPr lang="es-ES" baseline="0" dirty="0" smtClean="0"/>
              <a:t> la teoría de Freud, que implica que la sexualidad es controlado por la mente</a:t>
            </a:r>
            <a:r>
              <a:rPr lang="es-ES" baseline="0" dirty="0" smtClean="0"/>
              <a:t>!!! </a:t>
            </a:r>
          </a:p>
          <a:p>
            <a:r>
              <a:rPr lang="es-ES" baseline="0" dirty="0" smtClean="0"/>
              <a:t>		+El encuentro con el hombre ocurre dentro de la mente de la mujer!!</a:t>
            </a:r>
            <a:endParaRPr lang="es-ES" baseline="0" dirty="0" smtClean="0"/>
          </a:p>
          <a:p>
            <a:r>
              <a:rPr lang="es-ES" baseline="0" dirty="0" smtClean="0"/>
              <a:t>+Es importante entender que esta teoría, porque,  la mujer en la novela usa el escape mental, la imaginación, para realizar su aventura!!</a:t>
            </a:r>
          </a:p>
          <a:p>
            <a:endParaRPr lang="es-ES" dirty="0"/>
          </a:p>
        </p:txBody>
      </p:sp>
      <p:sp>
        <p:nvSpPr>
          <p:cNvPr id="4" name="Slide Number Placeholder 3"/>
          <p:cNvSpPr>
            <a:spLocks noGrp="1"/>
          </p:cNvSpPr>
          <p:nvPr>
            <p:ph type="sldNum" sz="quarter" idx="10"/>
          </p:nvPr>
        </p:nvSpPr>
        <p:spPr/>
        <p:txBody>
          <a:bodyPr/>
          <a:lstStyle/>
          <a:p>
            <a:fld id="{8C49CFD6-D2A4-4BC4-9A0C-695F9B0CB203}" type="slidenum">
              <a:rPr lang="es-ES" smtClean="0"/>
              <a:t>12</a:t>
            </a:fld>
            <a:endParaRPr lang="es-ES"/>
          </a:p>
        </p:txBody>
      </p:sp>
    </p:spTree>
    <p:extLst>
      <p:ext uri="{BB962C8B-B14F-4D97-AF65-F5344CB8AC3E}">
        <p14:creationId xmlns:p14="http://schemas.microsoft.com/office/powerpoint/2010/main" val="94091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smtClean="0"/>
              <a:t>Búsqueda</a:t>
            </a:r>
            <a:r>
              <a:rPr lang="es-ES" baseline="0" dirty="0" smtClean="0"/>
              <a:t> </a:t>
            </a:r>
            <a:r>
              <a:rPr lang="es-ES" baseline="0" dirty="0" smtClean="0"/>
              <a:t>de identidad femenina, al rebelarse en contra de el establecimiento patriarcal que se encontraba en la sociedad del tiempo </a:t>
            </a:r>
          </a:p>
          <a:p>
            <a:pPr marL="171450" indent="-171450">
              <a:buFont typeface="Arial" panose="020B0604020202020204" pitchFamily="34" charset="0"/>
              <a:buChar char="•"/>
            </a:pPr>
            <a:r>
              <a:rPr lang="es-ES" baseline="0" dirty="0" smtClean="0"/>
              <a:t>Encuentra una alternativa para salir del fastidio del día… que se realiza a través de su aventura amorosa </a:t>
            </a:r>
          </a:p>
          <a:p>
            <a:pPr marL="171450" indent="-171450">
              <a:buFont typeface="Arial" panose="020B0604020202020204" pitchFamily="34" charset="0"/>
              <a:buChar char="•"/>
            </a:pPr>
            <a:r>
              <a:rPr lang="es-ES" dirty="0" smtClean="0"/>
              <a:t>Me someto… ES UNA rebeldía, porque las mujeres casadas, no deben actuar de esta manera, de acuerdo con las normas sociales!!</a:t>
            </a:r>
          </a:p>
          <a:p>
            <a:pPr marL="0" indent="0">
              <a:buFont typeface="Arial" panose="020B0604020202020204" pitchFamily="34" charset="0"/>
              <a:buNone/>
            </a:pPr>
            <a:endParaRPr lang="es-ES" dirty="0"/>
          </a:p>
        </p:txBody>
      </p:sp>
      <p:sp>
        <p:nvSpPr>
          <p:cNvPr id="4" name="Slide Number Placeholder 3"/>
          <p:cNvSpPr>
            <a:spLocks noGrp="1"/>
          </p:cNvSpPr>
          <p:nvPr>
            <p:ph type="sldNum" sz="quarter" idx="10"/>
          </p:nvPr>
        </p:nvSpPr>
        <p:spPr/>
        <p:txBody>
          <a:bodyPr/>
          <a:lstStyle/>
          <a:p>
            <a:fld id="{8C49CFD6-D2A4-4BC4-9A0C-695F9B0CB203}" type="slidenum">
              <a:rPr lang="es-ES" smtClean="0"/>
              <a:t>13</a:t>
            </a:fld>
            <a:endParaRPr lang="es-ES"/>
          </a:p>
        </p:txBody>
      </p:sp>
    </p:spTree>
    <p:extLst>
      <p:ext uri="{BB962C8B-B14F-4D97-AF65-F5344CB8AC3E}">
        <p14:creationId xmlns:p14="http://schemas.microsoft.com/office/powerpoint/2010/main" val="162553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t>
            </a:r>
            <a:endParaRPr lang="es-ES" dirty="0"/>
          </a:p>
        </p:txBody>
      </p:sp>
      <p:sp>
        <p:nvSpPr>
          <p:cNvPr id="4" name="Slide Number Placeholder 3"/>
          <p:cNvSpPr>
            <a:spLocks noGrp="1"/>
          </p:cNvSpPr>
          <p:nvPr>
            <p:ph type="sldNum" sz="quarter" idx="10"/>
          </p:nvPr>
        </p:nvSpPr>
        <p:spPr/>
        <p:txBody>
          <a:bodyPr/>
          <a:lstStyle/>
          <a:p>
            <a:fld id="{8C49CFD6-D2A4-4BC4-9A0C-695F9B0CB203}" type="slidenum">
              <a:rPr lang="es-ES" smtClean="0"/>
              <a:t>4</a:t>
            </a:fld>
            <a:endParaRPr lang="es-ES"/>
          </a:p>
        </p:txBody>
      </p:sp>
    </p:spTree>
    <p:extLst>
      <p:ext uri="{BB962C8B-B14F-4D97-AF65-F5344CB8AC3E}">
        <p14:creationId xmlns:p14="http://schemas.microsoft.com/office/powerpoint/2010/main" val="272662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t>
            </a:r>
            <a:r>
              <a:rPr lang="es-ES" dirty="0" err="1" smtClean="0"/>
              <a:t>Leit</a:t>
            </a:r>
            <a:r>
              <a:rPr lang="es-ES" dirty="0" smtClean="0"/>
              <a:t> </a:t>
            </a:r>
            <a:r>
              <a:rPr lang="es-ES" dirty="0" err="1" smtClean="0"/>
              <a:t>Motif</a:t>
            </a:r>
            <a:r>
              <a:rPr lang="es-ES" dirty="0" smtClean="0"/>
              <a:t> – La niebla se vuelve en una fuerza des-realizadora,</a:t>
            </a:r>
            <a:r>
              <a:rPr lang="es-ES" baseline="0" dirty="0" smtClean="0"/>
              <a:t> que la permite imaginarse situaciones y no reales</a:t>
            </a:r>
            <a:endParaRPr lang="es-ES" dirty="0" smtClean="0"/>
          </a:p>
          <a:p>
            <a:r>
              <a:rPr lang="es-ES" dirty="0" smtClean="0"/>
              <a:t>+La Ambigüedad</a:t>
            </a:r>
            <a:r>
              <a:rPr lang="es-ES" baseline="0" dirty="0" smtClean="0"/>
              <a:t> de la niebla se vuelve importante porque le nubla en una forma literal </a:t>
            </a:r>
            <a:r>
              <a:rPr lang="es-ES" baseline="0" dirty="0" smtClean="0">
                <a:solidFill>
                  <a:srgbClr val="FF0000"/>
                </a:solidFill>
              </a:rPr>
              <a:t>“La vista” </a:t>
            </a:r>
            <a:r>
              <a:rPr lang="es-ES" baseline="0" dirty="0" smtClean="0"/>
              <a:t>y en una forma “Figurativa” el pensamiento!!</a:t>
            </a:r>
          </a:p>
          <a:p>
            <a:r>
              <a:rPr lang="es-ES" dirty="0" smtClean="0"/>
              <a:t>+La niebla! La niebla se convierte en un vehículo para la pérdida de la percepción de la realidad! </a:t>
            </a:r>
          </a:p>
          <a:p>
            <a:r>
              <a:rPr lang="es-ES" dirty="0" smtClean="0"/>
              <a:t>+A través de la pérdida de esta realidad, la mujer es capaz de encontrar a su hombre misterioso</a:t>
            </a:r>
            <a:endParaRPr lang="es-ES" dirty="0"/>
          </a:p>
        </p:txBody>
      </p:sp>
      <p:sp>
        <p:nvSpPr>
          <p:cNvPr id="4" name="Slide Number Placeholder 3"/>
          <p:cNvSpPr>
            <a:spLocks noGrp="1"/>
          </p:cNvSpPr>
          <p:nvPr>
            <p:ph type="sldNum" sz="quarter" idx="10"/>
          </p:nvPr>
        </p:nvSpPr>
        <p:spPr/>
        <p:txBody>
          <a:bodyPr/>
          <a:lstStyle/>
          <a:p>
            <a:fld id="{8C49CFD6-D2A4-4BC4-9A0C-695F9B0CB203}" type="slidenum">
              <a:rPr lang="es-ES" smtClean="0"/>
              <a:t>5</a:t>
            </a:fld>
            <a:endParaRPr lang="es-ES"/>
          </a:p>
        </p:txBody>
      </p:sp>
    </p:spTree>
    <p:extLst>
      <p:ext uri="{BB962C8B-B14F-4D97-AF65-F5344CB8AC3E}">
        <p14:creationId xmlns:p14="http://schemas.microsoft.com/office/powerpoint/2010/main" val="318078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 Sigmund</a:t>
            </a:r>
            <a:r>
              <a:rPr lang="es-ES" baseline="0" noProof="0" dirty="0" smtClean="0"/>
              <a:t> </a:t>
            </a:r>
            <a:r>
              <a:rPr lang="es-ES" baseline="0" noProof="0" dirty="0" err="1" smtClean="0"/>
              <a:t>Frued</a:t>
            </a:r>
            <a:r>
              <a:rPr lang="es-ES" baseline="0" noProof="0" dirty="0" smtClean="0"/>
              <a:t>, Dice que “el dormir permite sonar”, y considera que dentro de la </a:t>
            </a:r>
            <a:r>
              <a:rPr lang="es-ES" baseline="0" noProof="0" dirty="0" err="1" smtClean="0"/>
              <a:t>menteinconsiente</a:t>
            </a:r>
            <a:r>
              <a:rPr lang="es-ES" baseline="0" noProof="0" dirty="0" smtClean="0"/>
              <a:t> se encuentran diferente </a:t>
            </a:r>
            <a:r>
              <a:rPr lang="es-ES" baseline="0" noProof="0" dirty="0" err="1" smtClean="0"/>
              <a:t>nivels</a:t>
            </a:r>
            <a:r>
              <a:rPr lang="es-ES" baseline="0" noProof="0" dirty="0" smtClean="0"/>
              <a:t> de deseos, y temores…</a:t>
            </a:r>
            <a:endParaRPr lang="es-ES" noProof="0" dirty="0" smtClean="0"/>
          </a:p>
          <a:p>
            <a:r>
              <a:rPr lang="es-ES" noProof="0" dirty="0" smtClean="0"/>
              <a:t>+A través de la novela se</a:t>
            </a:r>
            <a:r>
              <a:rPr lang="es-ES" baseline="0" noProof="0" dirty="0" smtClean="0"/>
              <a:t> dan a notar estos deseos que son perecidos como inmorales por la sociedad</a:t>
            </a:r>
          </a:p>
          <a:p>
            <a:r>
              <a:rPr lang="es-ES" baseline="0" noProof="0" dirty="0" smtClean="0"/>
              <a:t>+Deseos inaceptables sexuales, experiencias vergonzosas, necesidades egoístas</a:t>
            </a:r>
          </a:p>
          <a:p>
            <a:r>
              <a:rPr lang="es-ES" baseline="0" noProof="0" dirty="0" smtClean="0"/>
              <a:t>= TODOS estos rasgos se pueden en contra dentro de la novela, y por estos deseos intenta borrar su frustración sexual</a:t>
            </a:r>
          </a:p>
          <a:p>
            <a:endParaRPr lang="es-ES" noProof="0" dirty="0"/>
          </a:p>
        </p:txBody>
      </p:sp>
      <p:sp>
        <p:nvSpPr>
          <p:cNvPr id="4" name="Slide Number Placeholder 3"/>
          <p:cNvSpPr>
            <a:spLocks noGrp="1"/>
          </p:cNvSpPr>
          <p:nvPr>
            <p:ph type="sldNum" sz="quarter" idx="10"/>
          </p:nvPr>
        </p:nvSpPr>
        <p:spPr/>
        <p:txBody>
          <a:bodyPr/>
          <a:lstStyle/>
          <a:p>
            <a:fld id="{8C49CFD6-D2A4-4BC4-9A0C-695F9B0CB203}" type="slidenum">
              <a:rPr lang="es-ES" smtClean="0"/>
              <a:t>6</a:t>
            </a:fld>
            <a:endParaRPr lang="es-ES"/>
          </a:p>
        </p:txBody>
      </p:sp>
    </p:spTree>
    <p:extLst>
      <p:ext uri="{BB962C8B-B14F-4D97-AF65-F5344CB8AC3E}">
        <p14:creationId xmlns:p14="http://schemas.microsoft.com/office/powerpoint/2010/main" val="183121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surrealismo</a:t>
            </a:r>
            <a:r>
              <a:rPr lang="es-ES" baseline="0" dirty="0" smtClean="0"/>
              <a:t> de</a:t>
            </a:r>
            <a:r>
              <a:rPr lang="es-ES" dirty="0" smtClean="0"/>
              <a:t> André Breton,</a:t>
            </a:r>
          </a:p>
          <a:p>
            <a:r>
              <a:rPr lang="es-ES" dirty="0" smtClean="0"/>
              <a:t>-=Promueve un cambio de libertada al individuo, la espontaneidad, el caos frente al orden, y LA </a:t>
            </a:r>
            <a:r>
              <a:rPr lang="es-ES" dirty="0" err="1" smtClean="0"/>
              <a:t>IMERFECCIóN</a:t>
            </a:r>
            <a:r>
              <a:rPr lang="es-ES" dirty="0" smtClean="0"/>
              <a:t> </a:t>
            </a:r>
          </a:p>
          <a:p>
            <a:r>
              <a:rPr lang="es-ES" dirty="0" smtClean="0"/>
              <a:t>=Funda un cuestionamiento de todo el marco conceptual del arte y de la literatura </a:t>
            </a:r>
            <a:endParaRPr lang="en-US" dirty="0"/>
          </a:p>
        </p:txBody>
      </p:sp>
      <p:sp>
        <p:nvSpPr>
          <p:cNvPr id="4" name="Slide Number Placeholder 3"/>
          <p:cNvSpPr>
            <a:spLocks noGrp="1"/>
          </p:cNvSpPr>
          <p:nvPr>
            <p:ph type="sldNum" sz="quarter" idx="10"/>
          </p:nvPr>
        </p:nvSpPr>
        <p:spPr/>
        <p:txBody>
          <a:bodyPr/>
          <a:lstStyle/>
          <a:p>
            <a:fld id="{8C49CFD6-D2A4-4BC4-9A0C-695F9B0CB203}" type="slidenum">
              <a:rPr lang="es-ES" smtClean="0"/>
              <a:t>7</a:t>
            </a:fld>
            <a:endParaRPr lang="es-ES"/>
          </a:p>
        </p:txBody>
      </p:sp>
    </p:spTree>
    <p:extLst>
      <p:ext uri="{BB962C8B-B14F-4D97-AF65-F5344CB8AC3E}">
        <p14:creationId xmlns:p14="http://schemas.microsoft.com/office/powerpoint/2010/main" val="182215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 Le</a:t>
            </a:r>
            <a:r>
              <a:rPr lang="es-ES" baseline="0" noProof="0" dirty="0" smtClean="0"/>
              <a:t> ofrece un empoderamiento social a la mujer al romper con la norma social de mujer casera</a:t>
            </a:r>
          </a:p>
          <a:p>
            <a:r>
              <a:rPr lang="en-US" baseline="0" noProof="0" dirty="0" smtClean="0"/>
              <a:t>=</a:t>
            </a:r>
            <a:r>
              <a:rPr lang="es-ES" baseline="0" noProof="0" dirty="0" smtClean="0"/>
              <a:t> ingeniosidad y fantasía frente a la </a:t>
            </a:r>
            <a:r>
              <a:rPr lang="es-ES" baseline="0" noProof="0" dirty="0" smtClean="0"/>
              <a:t>realidad</a:t>
            </a:r>
          </a:p>
          <a:p>
            <a:r>
              <a:rPr lang="es-ES" baseline="0" noProof="0" dirty="0" smtClean="0"/>
              <a:t>=Intención RENOVADORA, de avance y EXPLORACION!! </a:t>
            </a:r>
          </a:p>
          <a:p>
            <a:r>
              <a:rPr lang="es-ES" baseline="0" noProof="0" dirty="0" smtClean="0"/>
              <a:t>=Importante porque este es el estilo que </a:t>
            </a:r>
            <a:r>
              <a:rPr lang="es-ES" baseline="0" noProof="0" dirty="0" err="1" smtClean="0"/>
              <a:t>Bombal</a:t>
            </a:r>
            <a:r>
              <a:rPr lang="es-ES" baseline="0" noProof="0" dirty="0" smtClean="0"/>
              <a:t> usa para ROMPER con las normas SOCIALES</a:t>
            </a:r>
          </a:p>
          <a:p>
            <a:endParaRPr lang="es-ES" baseline="0" noProof="0" dirty="0" smtClean="0"/>
          </a:p>
        </p:txBody>
      </p:sp>
      <p:sp>
        <p:nvSpPr>
          <p:cNvPr id="4" name="Slide Number Placeholder 3"/>
          <p:cNvSpPr>
            <a:spLocks noGrp="1"/>
          </p:cNvSpPr>
          <p:nvPr>
            <p:ph type="sldNum" sz="quarter" idx="10"/>
          </p:nvPr>
        </p:nvSpPr>
        <p:spPr/>
        <p:txBody>
          <a:bodyPr/>
          <a:lstStyle/>
          <a:p>
            <a:fld id="{8C49CFD6-D2A4-4BC4-9A0C-695F9B0CB203}" type="slidenum">
              <a:rPr lang="es-ES" smtClean="0"/>
              <a:t>8</a:t>
            </a:fld>
            <a:endParaRPr lang="es-ES"/>
          </a:p>
        </p:txBody>
      </p:sp>
    </p:spTree>
    <p:extLst>
      <p:ext uri="{BB962C8B-B14F-4D97-AF65-F5344CB8AC3E}">
        <p14:creationId xmlns:p14="http://schemas.microsoft.com/office/powerpoint/2010/main" val="3634498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creación</a:t>
            </a:r>
            <a:r>
              <a:rPr lang="es-ES" baseline="0" dirty="0" smtClean="0"/>
              <a:t> del hombre le permite dar valor a su existencia, porque  para el resto de su vida recordara su encuentro amoroso!!</a:t>
            </a:r>
            <a:endParaRPr lang="es-ES" dirty="0"/>
          </a:p>
        </p:txBody>
      </p:sp>
      <p:sp>
        <p:nvSpPr>
          <p:cNvPr id="4" name="Slide Number Placeholder 3"/>
          <p:cNvSpPr>
            <a:spLocks noGrp="1"/>
          </p:cNvSpPr>
          <p:nvPr>
            <p:ph type="sldNum" sz="quarter" idx="10"/>
          </p:nvPr>
        </p:nvSpPr>
        <p:spPr/>
        <p:txBody>
          <a:bodyPr/>
          <a:lstStyle/>
          <a:p>
            <a:fld id="{8C49CFD6-D2A4-4BC4-9A0C-695F9B0CB203}" type="slidenum">
              <a:rPr lang="es-ES" smtClean="0"/>
              <a:t>9</a:t>
            </a:fld>
            <a:endParaRPr lang="es-ES"/>
          </a:p>
        </p:txBody>
      </p:sp>
    </p:spTree>
    <p:extLst>
      <p:ext uri="{BB962C8B-B14F-4D97-AF65-F5344CB8AC3E}">
        <p14:creationId xmlns:p14="http://schemas.microsoft.com/office/powerpoint/2010/main" val="69001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Temas tabú:</a:t>
            </a:r>
          </a:p>
          <a:p>
            <a:r>
              <a:rPr lang="es-ES" noProof="0" dirty="0" smtClean="0"/>
              <a:t>+Rompimiento</a:t>
            </a:r>
            <a:r>
              <a:rPr lang="es-ES" baseline="0" noProof="0" dirty="0" smtClean="0"/>
              <a:t> de las restricciones que la sociedad le ha impuesto a la mujer!  </a:t>
            </a:r>
          </a:p>
          <a:p>
            <a:r>
              <a:rPr lang="es-ES" baseline="0" noProof="0" dirty="0" smtClean="0"/>
              <a:t>+ Se desata de todo a través de la INFIDELIDAD!</a:t>
            </a:r>
            <a:endParaRPr lang="es-ES" noProof="0" dirty="0" smtClean="0"/>
          </a:p>
          <a:p>
            <a:endParaRPr lang="en-US" dirty="0"/>
          </a:p>
        </p:txBody>
      </p:sp>
      <p:sp>
        <p:nvSpPr>
          <p:cNvPr id="4" name="Slide Number Placeholder 3"/>
          <p:cNvSpPr>
            <a:spLocks noGrp="1"/>
          </p:cNvSpPr>
          <p:nvPr>
            <p:ph type="sldNum" sz="quarter" idx="10"/>
          </p:nvPr>
        </p:nvSpPr>
        <p:spPr/>
        <p:txBody>
          <a:bodyPr/>
          <a:lstStyle/>
          <a:p>
            <a:fld id="{8C49CFD6-D2A4-4BC4-9A0C-695F9B0CB203}" type="slidenum">
              <a:rPr lang="es-ES" smtClean="0"/>
              <a:t>10</a:t>
            </a:fld>
            <a:endParaRPr lang="es-ES"/>
          </a:p>
        </p:txBody>
      </p:sp>
    </p:spTree>
    <p:extLst>
      <p:ext uri="{BB962C8B-B14F-4D97-AF65-F5344CB8AC3E}">
        <p14:creationId xmlns:p14="http://schemas.microsoft.com/office/powerpoint/2010/main" val="274309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 Rompe</a:t>
            </a:r>
            <a:r>
              <a:rPr lang="es-ES" baseline="0" dirty="0" smtClean="0"/>
              <a:t> con el </a:t>
            </a:r>
            <a:r>
              <a:rPr lang="es-ES" dirty="0" smtClean="0"/>
              <a:t>imagen</a:t>
            </a:r>
            <a:r>
              <a:rPr lang="es-ES" baseline="0" dirty="0" smtClean="0"/>
              <a:t> de madre, hija y esposa al ser infiel dentro de sus matrimonio  </a:t>
            </a:r>
          </a:p>
          <a:p>
            <a:r>
              <a:rPr lang="es-ES" dirty="0" smtClean="0"/>
              <a:t>= Deja de ser la mujer arquetípica que la sociedad ah predispuesto que sean las mujeres!</a:t>
            </a:r>
          </a:p>
          <a:p>
            <a:r>
              <a:rPr lang="es-ES" dirty="0" smtClean="0"/>
              <a:t>-Logra hace esto a través del cumplimiento de su aventura!! </a:t>
            </a:r>
          </a:p>
          <a:p>
            <a:endParaRPr lang="es-ES" dirty="0"/>
          </a:p>
        </p:txBody>
      </p:sp>
      <p:sp>
        <p:nvSpPr>
          <p:cNvPr id="4" name="Slide Number Placeholder 3"/>
          <p:cNvSpPr>
            <a:spLocks noGrp="1"/>
          </p:cNvSpPr>
          <p:nvPr>
            <p:ph type="sldNum" sz="quarter" idx="10"/>
          </p:nvPr>
        </p:nvSpPr>
        <p:spPr/>
        <p:txBody>
          <a:bodyPr/>
          <a:lstStyle/>
          <a:p>
            <a:fld id="{8C49CFD6-D2A4-4BC4-9A0C-695F9B0CB203}" type="slidenum">
              <a:rPr lang="es-ES" smtClean="0"/>
              <a:t>11</a:t>
            </a:fld>
            <a:endParaRPr lang="es-ES"/>
          </a:p>
        </p:txBody>
      </p:sp>
    </p:spTree>
    <p:extLst>
      <p:ext uri="{BB962C8B-B14F-4D97-AF65-F5344CB8AC3E}">
        <p14:creationId xmlns:p14="http://schemas.microsoft.com/office/powerpoint/2010/main" val="66189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80C10B5B-26A3-4E39-9D14-6E3407B593D0}" type="datetimeFigureOut">
              <a:rPr lang="en-US" smtClean="0"/>
              <a:t>4/28/2014</a:t>
            </a:fld>
            <a:endParaRPr lang="en-US"/>
          </a:p>
        </p:txBody>
      </p:sp>
      <p:sp>
        <p:nvSpPr>
          <p:cNvPr id="17" name="Slide Number Placeholder 16"/>
          <p:cNvSpPr>
            <a:spLocks noGrp="1"/>
          </p:cNvSpPr>
          <p:nvPr>
            <p:ph type="sldNum" sz="quarter" idx="11"/>
          </p:nvPr>
        </p:nvSpPr>
        <p:spPr/>
        <p:txBody>
          <a:bodyPr/>
          <a:lstStyle/>
          <a:p>
            <a:fld id="{3E8382F7-A2D4-462B-8E9B-4C65F8795D66}"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10B5B-26A3-4E39-9D14-6E3407B593D0}"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382F7-A2D4-462B-8E9B-4C65F8795D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10B5B-26A3-4E39-9D14-6E3407B593D0}"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382F7-A2D4-462B-8E9B-4C65F8795D66}"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0C10B5B-26A3-4E39-9D14-6E3407B593D0}" type="datetimeFigureOut">
              <a:rPr lang="en-US" smtClean="0"/>
              <a:t>4/28/2014</a:t>
            </a:fld>
            <a:endParaRPr lang="en-US"/>
          </a:p>
        </p:txBody>
      </p:sp>
      <p:sp>
        <p:nvSpPr>
          <p:cNvPr id="12" name="Slide Number Placeholder 11"/>
          <p:cNvSpPr>
            <a:spLocks noGrp="1"/>
          </p:cNvSpPr>
          <p:nvPr>
            <p:ph type="sldNum" sz="quarter" idx="15"/>
          </p:nvPr>
        </p:nvSpPr>
        <p:spPr/>
        <p:txBody>
          <a:bodyPr/>
          <a:lstStyle/>
          <a:p>
            <a:fld id="{3E8382F7-A2D4-462B-8E9B-4C65F8795D66}"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80C10B5B-26A3-4E39-9D14-6E3407B593D0}" type="datetimeFigureOut">
              <a:rPr lang="en-US" smtClean="0"/>
              <a:t>4/28/2014</a:t>
            </a:fld>
            <a:endParaRPr lang="en-US"/>
          </a:p>
        </p:txBody>
      </p:sp>
      <p:sp>
        <p:nvSpPr>
          <p:cNvPr id="14" name="Slide Number Placeholder 13"/>
          <p:cNvSpPr>
            <a:spLocks noGrp="1"/>
          </p:cNvSpPr>
          <p:nvPr>
            <p:ph type="sldNum" sz="quarter" idx="11"/>
          </p:nvPr>
        </p:nvSpPr>
        <p:spPr/>
        <p:txBody>
          <a:bodyPr/>
          <a:lstStyle/>
          <a:p>
            <a:fld id="{3E8382F7-A2D4-462B-8E9B-4C65F8795D6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80C10B5B-26A3-4E39-9D14-6E3407B593D0}" type="datetimeFigureOut">
              <a:rPr lang="en-US" smtClean="0"/>
              <a:t>4/28/2014</a:t>
            </a:fld>
            <a:endParaRPr lang="en-US"/>
          </a:p>
        </p:txBody>
      </p:sp>
      <p:sp>
        <p:nvSpPr>
          <p:cNvPr id="12" name="Slide Number Placeholder 11"/>
          <p:cNvSpPr>
            <a:spLocks noGrp="1"/>
          </p:cNvSpPr>
          <p:nvPr>
            <p:ph type="sldNum" sz="quarter" idx="16"/>
          </p:nvPr>
        </p:nvSpPr>
        <p:spPr/>
        <p:txBody>
          <a:bodyPr/>
          <a:lstStyle/>
          <a:p>
            <a:fld id="{3E8382F7-A2D4-462B-8E9B-4C65F8795D66}"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80C10B5B-26A3-4E39-9D14-6E3407B593D0}" type="datetimeFigureOut">
              <a:rPr lang="en-US" smtClean="0"/>
              <a:t>4/28/2014</a:t>
            </a:fld>
            <a:endParaRPr lang="en-US"/>
          </a:p>
        </p:txBody>
      </p:sp>
      <p:sp>
        <p:nvSpPr>
          <p:cNvPr id="12" name="Slide Number Placeholder 11"/>
          <p:cNvSpPr>
            <a:spLocks noGrp="1"/>
          </p:cNvSpPr>
          <p:nvPr>
            <p:ph type="sldNum" sz="quarter" idx="17"/>
          </p:nvPr>
        </p:nvSpPr>
        <p:spPr/>
        <p:txBody>
          <a:bodyPr/>
          <a:lstStyle/>
          <a:p>
            <a:fld id="{3E8382F7-A2D4-462B-8E9B-4C65F8795D66}"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80C10B5B-26A3-4E39-9D14-6E3407B593D0}" type="datetimeFigureOut">
              <a:rPr lang="en-US" smtClean="0"/>
              <a:t>4/28/2014</a:t>
            </a:fld>
            <a:endParaRPr lang="en-US"/>
          </a:p>
        </p:txBody>
      </p:sp>
      <p:sp>
        <p:nvSpPr>
          <p:cNvPr id="16" name="Slide Number Placeholder 15"/>
          <p:cNvSpPr>
            <a:spLocks noGrp="1"/>
          </p:cNvSpPr>
          <p:nvPr>
            <p:ph type="sldNum" sz="quarter" idx="11"/>
          </p:nvPr>
        </p:nvSpPr>
        <p:spPr/>
        <p:txBody>
          <a:bodyPr/>
          <a:lstStyle/>
          <a:p>
            <a:fld id="{3E8382F7-A2D4-462B-8E9B-4C65F8795D6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0C10B5B-26A3-4E39-9D14-6E3407B593D0}" type="datetimeFigureOut">
              <a:rPr lang="en-US" smtClean="0"/>
              <a:t>4/28/2014</a:t>
            </a:fld>
            <a:endParaRPr lang="en-US"/>
          </a:p>
        </p:txBody>
      </p:sp>
      <p:sp>
        <p:nvSpPr>
          <p:cNvPr id="8" name="Slide Number Placeholder 7"/>
          <p:cNvSpPr>
            <a:spLocks noGrp="1"/>
          </p:cNvSpPr>
          <p:nvPr>
            <p:ph type="sldNum" sz="quarter" idx="11"/>
          </p:nvPr>
        </p:nvSpPr>
        <p:spPr/>
        <p:txBody>
          <a:bodyPr/>
          <a:lstStyle/>
          <a:p>
            <a:fld id="{3E8382F7-A2D4-462B-8E9B-4C65F8795D6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80C10B5B-26A3-4E39-9D14-6E3407B593D0}" type="datetimeFigureOut">
              <a:rPr lang="en-US" smtClean="0"/>
              <a:t>4/28/2014</a:t>
            </a:fld>
            <a:endParaRPr lang="en-US"/>
          </a:p>
        </p:txBody>
      </p:sp>
      <p:sp>
        <p:nvSpPr>
          <p:cNvPr id="19" name="Slide Number Placeholder 18"/>
          <p:cNvSpPr>
            <a:spLocks noGrp="1"/>
          </p:cNvSpPr>
          <p:nvPr>
            <p:ph type="sldNum" sz="quarter" idx="16"/>
          </p:nvPr>
        </p:nvSpPr>
        <p:spPr/>
        <p:txBody>
          <a:bodyPr/>
          <a:lstStyle/>
          <a:p>
            <a:fld id="{3E8382F7-A2D4-462B-8E9B-4C65F8795D66}"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80C10B5B-26A3-4E39-9D14-6E3407B593D0}" type="datetimeFigureOut">
              <a:rPr lang="en-US" smtClean="0"/>
              <a:t>4/28/2014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3E8382F7-A2D4-462B-8E9B-4C65F8795D66}"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0C10B5B-26A3-4E39-9D14-6E3407B593D0}" type="datetimeFigureOut">
              <a:rPr lang="en-US" smtClean="0"/>
              <a:t>4/28/2014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E8382F7-A2D4-462B-8E9B-4C65F8795D66}"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3733800"/>
            <a:ext cx="4013200" cy="1905000"/>
          </a:xfrm>
        </p:spPr>
        <p:txBody>
          <a:bodyPr/>
          <a:lstStyle/>
          <a:p>
            <a:r>
              <a:rPr lang="es-ES" dirty="0" err="1" smtClean="0">
                <a:solidFill>
                  <a:schemeClr val="tx1"/>
                </a:solidFill>
              </a:rPr>
              <a:t>Serafin</a:t>
            </a:r>
            <a:r>
              <a:rPr lang="es-ES" dirty="0" smtClean="0">
                <a:solidFill>
                  <a:schemeClr val="tx1"/>
                </a:solidFill>
              </a:rPr>
              <a:t> Moreno</a:t>
            </a:r>
          </a:p>
          <a:p>
            <a:r>
              <a:rPr lang="es-ES" dirty="0" smtClean="0">
                <a:solidFill>
                  <a:schemeClr val="tx1"/>
                </a:solidFill>
              </a:rPr>
              <a:t>Proyecto de </a:t>
            </a:r>
            <a:r>
              <a:rPr lang="es-ES" dirty="0" err="1" smtClean="0">
                <a:solidFill>
                  <a:schemeClr val="tx1"/>
                </a:solidFill>
              </a:rPr>
              <a:t>Capstone</a:t>
            </a:r>
            <a:endParaRPr lang="es-ES" dirty="0" smtClean="0">
              <a:solidFill>
                <a:schemeClr val="tx1"/>
              </a:solidFill>
            </a:endParaRPr>
          </a:p>
          <a:p>
            <a:r>
              <a:rPr lang="es-ES" sz="1400" dirty="0" smtClean="0">
                <a:solidFill>
                  <a:schemeClr val="tx1"/>
                </a:solidFill>
              </a:rPr>
              <a:t>Tutores: Dr. Donaldo </a:t>
            </a:r>
            <a:r>
              <a:rPr lang="es-ES" sz="1400" dirty="0" err="1" smtClean="0">
                <a:solidFill>
                  <a:schemeClr val="tx1"/>
                </a:solidFill>
              </a:rPr>
              <a:t>Urioste</a:t>
            </a:r>
            <a:r>
              <a:rPr lang="es-ES" sz="1400" dirty="0" smtClean="0">
                <a:solidFill>
                  <a:schemeClr val="tx1"/>
                </a:solidFill>
              </a:rPr>
              <a:t> y Dra. María </a:t>
            </a:r>
            <a:r>
              <a:rPr lang="es-ES" sz="1400" dirty="0" err="1" smtClean="0">
                <a:solidFill>
                  <a:schemeClr val="tx1"/>
                </a:solidFill>
              </a:rPr>
              <a:t>Zielina</a:t>
            </a:r>
            <a:r>
              <a:rPr lang="es-ES" sz="1400" dirty="0" smtClean="0">
                <a:solidFill>
                  <a:schemeClr val="tx1"/>
                </a:solidFill>
              </a:rPr>
              <a:t> </a:t>
            </a:r>
            <a:endParaRPr lang="en-US" sz="1400" dirty="0">
              <a:solidFill>
                <a:schemeClr val="tx1"/>
              </a:solidFill>
            </a:endParaRPr>
          </a:p>
        </p:txBody>
      </p:sp>
      <p:sp>
        <p:nvSpPr>
          <p:cNvPr id="2" name="Title 1"/>
          <p:cNvSpPr>
            <a:spLocks noGrp="1"/>
          </p:cNvSpPr>
          <p:nvPr>
            <p:ph type="title"/>
          </p:nvPr>
        </p:nvSpPr>
        <p:spPr>
          <a:xfrm>
            <a:off x="2514600" y="2286000"/>
            <a:ext cx="4013200" cy="1066800"/>
          </a:xfrm>
        </p:spPr>
        <p:txBody>
          <a:bodyPr>
            <a:normAutofit/>
          </a:bodyPr>
          <a:lstStyle/>
          <a:p>
            <a:r>
              <a:rPr lang="es-ES" i="1" dirty="0" smtClean="0"/>
              <a:t>María Luisa </a:t>
            </a:r>
            <a:r>
              <a:rPr lang="es-ES" i="1" dirty="0" err="1" smtClean="0"/>
              <a:t>Bombal</a:t>
            </a:r>
            <a:r>
              <a:rPr lang="es-ES" i="1" dirty="0" smtClean="0"/>
              <a:t> y su visión sobre el conflicto femenino y masculino</a:t>
            </a:r>
            <a:endParaRPr lang="en-US" i="1" dirty="0"/>
          </a:p>
        </p:txBody>
      </p:sp>
    </p:spTree>
    <p:extLst>
      <p:ext uri="{BB962C8B-B14F-4D97-AF65-F5344CB8AC3E}">
        <p14:creationId xmlns:p14="http://schemas.microsoft.com/office/powerpoint/2010/main" val="2392568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Wingdings" panose="05000000000000000000" pitchFamily="2" charset="2"/>
              <a:buChar char="Ø"/>
            </a:pPr>
            <a:r>
              <a:rPr lang="es-ES" dirty="0" smtClean="0"/>
              <a:t>Rompimiento de las normas sociales encontradas en la Sociedad Latinoamericana, especialmente en Chile, en los años 30’s.</a:t>
            </a:r>
          </a:p>
          <a:p>
            <a:pPr marL="342900" indent="-342900">
              <a:buFont typeface="Wingdings" panose="05000000000000000000" pitchFamily="2" charset="2"/>
              <a:buChar char="Ø"/>
            </a:pPr>
            <a:endParaRPr lang="es-ES" dirty="0"/>
          </a:p>
          <a:p>
            <a:r>
              <a:rPr lang="es-ES" u="sng" dirty="0" smtClean="0">
                <a:solidFill>
                  <a:srgbClr val="FF0000"/>
                </a:solidFill>
              </a:rPr>
              <a:t>Trata con temas percibidos como Tabú:</a:t>
            </a:r>
          </a:p>
          <a:p>
            <a:pPr marL="342900" indent="-342900">
              <a:buFont typeface="Arial" panose="020B0604020202020204" pitchFamily="34" charset="0"/>
              <a:buChar char="•"/>
            </a:pPr>
            <a:r>
              <a:rPr lang="es-ES" dirty="0" smtClean="0"/>
              <a:t>Infidelidad femenina</a:t>
            </a:r>
          </a:p>
          <a:p>
            <a:pPr marL="342900" indent="-342900">
              <a:buFont typeface="Arial" panose="020B0604020202020204" pitchFamily="34" charset="0"/>
              <a:buChar char="•"/>
            </a:pPr>
            <a:r>
              <a:rPr lang="es-ES" dirty="0" smtClean="0"/>
              <a:t>Moral sexual dentro del matrimonio</a:t>
            </a:r>
          </a:p>
          <a:p>
            <a:r>
              <a:rPr lang="es-ES" dirty="0"/>
              <a:t>“Anudo mis brazos tras la nuca, trenzo y destrenzo las piernas y cada gesto me atrae consigo un placer intenso y completo, como si, por fin, tuvieran una razón de ser mis brazos y mi cuello y mis piernas. ¡Aunque este goce fuera la única finalidad del amor, me sentiría ya bien recompensada!” (</a:t>
            </a:r>
            <a:r>
              <a:rPr lang="es-ES" dirty="0" err="1"/>
              <a:t>Bombal</a:t>
            </a:r>
            <a:r>
              <a:rPr lang="es-ES" dirty="0"/>
              <a:t> 20). </a:t>
            </a:r>
          </a:p>
        </p:txBody>
      </p:sp>
      <p:sp>
        <p:nvSpPr>
          <p:cNvPr id="3" name="Title 2"/>
          <p:cNvSpPr>
            <a:spLocks noGrp="1"/>
          </p:cNvSpPr>
          <p:nvPr>
            <p:ph type="title"/>
          </p:nvPr>
        </p:nvSpPr>
        <p:spPr/>
        <p:txBody>
          <a:bodyPr/>
          <a:lstStyle/>
          <a:p>
            <a:r>
              <a:rPr lang="es-ES" dirty="0" smtClean="0"/>
              <a:t>Normas sociales</a:t>
            </a:r>
            <a:endParaRPr lang="es-ES" dirty="0"/>
          </a:p>
        </p:txBody>
      </p:sp>
    </p:spTree>
    <p:extLst>
      <p:ext uri="{BB962C8B-B14F-4D97-AF65-F5344CB8AC3E}">
        <p14:creationId xmlns:p14="http://schemas.microsoft.com/office/powerpoint/2010/main" val="548500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s-ES" dirty="0"/>
              <a:t>“…la penetración de personajes femeninos cuyos anhelos interiores están en una situación conflictiva con los modelos asignados por una sociedad que les ha adjudicado el rol fundamental de madre y esposa.” </a:t>
            </a:r>
            <a:r>
              <a:rPr lang="es-ES" dirty="0" smtClean="0"/>
              <a:t>(Guerra-</a:t>
            </a:r>
            <a:r>
              <a:rPr lang="es-ES" dirty="0" err="1" smtClean="0"/>
              <a:t>Cunningham</a:t>
            </a:r>
            <a:r>
              <a:rPr lang="es-ES" dirty="0" smtClean="0"/>
              <a:t> 22).</a:t>
            </a:r>
          </a:p>
          <a:p>
            <a:pPr marL="342900" indent="-342900">
              <a:buFont typeface="Arial" panose="020B0604020202020204" pitchFamily="34" charset="0"/>
              <a:buChar char="•"/>
            </a:pPr>
            <a:r>
              <a:rPr lang="es-ES" b="1" u="sng" dirty="0" smtClean="0"/>
              <a:t>Erotismo femenino</a:t>
            </a:r>
          </a:p>
          <a:p>
            <a:pPr marL="342900" indent="-342900" algn="just">
              <a:buFont typeface="Arial" panose="020B0604020202020204" pitchFamily="34" charset="0"/>
              <a:buChar char="•"/>
            </a:pPr>
            <a:r>
              <a:rPr lang="es-ES" dirty="0" smtClean="0">
                <a:solidFill>
                  <a:srgbClr val="FFFF00"/>
                </a:solidFill>
              </a:rPr>
              <a:t>Rompimiento </a:t>
            </a:r>
            <a:r>
              <a:rPr lang="es-ES" dirty="0">
                <a:solidFill>
                  <a:srgbClr val="FFFF00"/>
                </a:solidFill>
              </a:rPr>
              <a:t>de la imagen </a:t>
            </a:r>
            <a:r>
              <a:rPr lang="es-ES" dirty="0" smtClean="0">
                <a:solidFill>
                  <a:srgbClr val="FFFF00"/>
                </a:solidFill>
              </a:rPr>
              <a:t>arquetípica </a:t>
            </a:r>
            <a:r>
              <a:rPr lang="es-ES" dirty="0">
                <a:solidFill>
                  <a:srgbClr val="FFFF00"/>
                </a:solidFill>
              </a:rPr>
              <a:t>de la mujer en la sociedad </a:t>
            </a:r>
          </a:p>
        </p:txBody>
      </p:sp>
      <p:sp>
        <p:nvSpPr>
          <p:cNvPr id="3" name="Title 2"/>
          <p:cNvSpPr>
            <a:spLocks noGrp="1"/>
          </p:cNvSpPr>
          <p:nvPr>
            <p:ph type="title"/>
          </p:nvPr>
        </p:nvSpPr>
        <p:spPr/>
        <p:txBody>
          <a:bodyPr/>
          <a:lstStyle/>
          <a:p>
            <a:r>
              <a:rPr lang="es-ES" dirty="0" smtClean="0"/>
              <a:t>Existencia femenina</a:t>
            </a:r>
            <a:endParaRPr lang="es-E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081463"/>
            <a:ext cx="3510861"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39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Wingdings" panose="05000000000000000000" pitchFamily="2" charset="2"/>
              <a:buChar char="Ø"/>
            </a:pPr>
            <a:r>
              <a:rPr lang="es-ES" dirty="0" smtClean="0"/>
              <a:t>“El </a:t>
            </a:r>
            <a:r>
              <a:rPr lang="es-ES" dirty="0"/>
              <a:t>nuevo pensamiento existencialista rompe la seguridad de lo tangible y propone una nueva visión que dominará todo el siglo XX” </a:t>
            </a: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r>
              <a:rPr lang="es-ES" dirty="0" smtClean="0">
                <a:solidFill>
                  <a:srgbClr val="FF0000"/>
                </a:solidFill>
              </a:rPr>
              <a:t>Erotismo: </a:t>
            </a:r>
            <a:r>
              <a:rPr lang="es-ES" dirty="0" smtClean="0"/>
              <a:t>Demostrado por la aventura con el hombre</a:t>
            </a:r>
          </a:p>
          <a:p>
            <a:pPr marL="342900" indent="-342900">
              <a:buFont typeface="Wingdings" panose="05000000000000000000" pitchFamily="2" charset="2"/>
              <a:buChar char="Ø"/>
            </a:pPr>
            <a:endParaRPr lang="es-ES" dirty="0"/>
          </a:p>
          <a:p>
            <a:pPr marL="342900" indent="-342900">
              <a:buFont typeface="Arial" panose="020B0604020202020204" pitchFamily="34" charset="0"/>
              <a:buChar char="•"/>
            </a:pPr>
            <a:r>
              <a:rPr lang="es-ES" dirty="0" smtClean="0"/>
              <a:t>De acuerdo con Freud: el erotismo </a:t>
            </a:r>
            <a:r>
              <a:rPr lang="es-ES" dirty="0"/>
              <a:t>de la mujer es controlado por el poder de la </a:t>
            </a:r>
            <a:r>
              <a:rPr lang="es-ES" dirty="0" smtClean="0"/>
              <a:t>mente.</a:t>
            </a:r>
            <a:endParaRPr lang="es-ES" dirty="0"/>
          </a:p>
        </p:txBody>
      </p:sp>
      <p:sp>
        <p:nvSpPr>
          <p:cNvPr id="3" name="Title 2"/>
          <p:cNvSpPr>
            <a:spLocks noGrp="1"/>
          </p:cNvSpPr>
          <p:nvPr>
            <p:ph type="title"/>
          </p:nvPr>
        </p:nvSpPr>
        <p:spPr/>
        <p:txBody>
          <a:bodyPr/>
          <a:lstStyle/>
          <a:p>
            <a:r>
              <a:rPr lang="es-ES" dirty="0" smtClean="0"/>
              <a:t>Pensamiento existencialista</a:t>
            </a:r>
            <a:endParaRPr lang="es-E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0"/>
            <a:ext cx="35671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377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panose="020B0604020202020204" pitchFamily="34" charset="0"/>
              <a:buChar char="•"/>
            </a:pPr>
            <a:r>
              <a:rPr lang="es-ES" dirty="0" smtClean="0"/>
              <a:t>Búsqueda interna</a:t>
            </a:r>
          </a:p>
          <a:p>
            <a:pPr marL="342900" indent="-342900">
              <a:buFont typeface="Arial" panose="020B0604020202020204" pitchFamily="34" charset="0"/>
              <a:buChar char="•"/>
            </a:pPr>
            <a:r>
              <a:rPr lang="es-ES" dirty="0" smtClean="0"/>
              <a:t>Al igual es una búsqueda de identidad dentro de la sociedad</a:t>
            </a:r>
          </a:p>
          <a:p>
            <a:pPr marL="342900" indent="-342900">
              <a:buFont typeface="Arial" panose="020B0604020202020204" pitchFamily="34" charset="0"/>
              <a:buChar char="•"/>
            </a:pPr>
            <a:r>
              <a:rPr lang="es-ES" dirty="0" smtClean="0"/>
              <a:t>Muestra una frustración sexual</a:t>
            </a:r>
          </a:p>
          <a:p>
            <a:pPr marL="342900" indent="-342900">
              <a:buFont typeface="Arial" panose="020B0604020202020204" pitchFamily="34" charset="0"/>
              <a:buChar char="•"/>
            </a:pPr>
            <a:endParaRPr lang="es-ES" dirty="0"/>
          </a:p>
          <a:p>
            <a:r>
              <a:rPr lang="es-ES" dirty="0"/>
              <a:t>  </a:t>
            </a:r>
            <a:r>
              <a:rPr lang="es-ES" dirty="0" smtClean="0"/>
              <a:t>“Casi </a:t>
            </a:r>
            <a:r>
              <a:rPr lang="es-ES" dirty="0"/>
              <a:t>sin tocarme, me desata los cabellos y empieza a quitarme los vestidos. </a:t>
            </a:r>
            <a:r>
              <a:rPr lang="es-ES" u="sng" dirty="0">
                <a:solidFill>
                  <a:srgbClr val="FFFF00"/>
                </a:solidFill>
              </a:rPr>
              <a:t>Me someto a su deseo</a:t>
            </a:r>
            <a:r>
              <a:rPr lang="es-ES" u="sng" dirty="0"/>
              <a:t> </a:t>
            </a:r>
            <a:r>
              <a:rPr lang="es-ES" dirty="0"/>
              <a:t>callada y con el </a:t>
            </a:r>
            <a:r>
              <a:rPr lang="es-ES" dirty="0" smtClean="0"/>
              <a:t>corazón </a:t>
            </a:r>
            <a:r>
              <a:rPr lang="es-ES" dirty="0"/>
              <a:t>palpitante” (</a:t>
            </a:r>
            <a:r>
              <a:rPr lang="es-ES" dirty="0" err="1"/>
              <a:t>Bombal</a:t>
            </a:r>
            <a:r>
              <a:rPr lang="es-ES" dirty="0"/>
              <a:t> 20</a:t>
            </a:r>
            <a:r>
              <a:rPr lang="es-ES" dirty="0" smtClean="0"/>
              <a:t>).</a:t>
            </a:r>
          </a:p>
        </p:txBody>
      </p:sp>
      <p:sp>
        <p:nvSpPr>
          <p:cNvPr id="3" name="Title 2"/>
          <p:cNvSpPr>
            <a:spLocks noGrp="1"/>
          </p:cNvSpPr>
          <p:nvPr>
            <p:ph type="title"/>
          </p:nvPr>
        </p:nvSpPr>
        <p:spPr/>
        <p:txBody>
          <a:bodyPr/>
          <a:lstStyle/>
          <a:p>
            <a:r>
              <a:rPr lang="es-ES" dirty="0" smtClean="0"/>
              <a:t>Identidad femenina </a:t>
            </a:r>
            <a:endParaRPr lang="es-ES" dirty="0"/>
          </a:p>
        </p:txBody>
      </p:sp>
      <p:sp>
        <p:nvSpPr>
          <p:cNvPr id="4" name="Down Arrow 3"/>
          <p:cNvSpPr/>
          <p:nvPr/>
        </p:nvSpPr>
        <p:spPr>
          <a:xfrm rot="10800000">
            <a:off x="1600200" y="4352925"/>
            <a:ext cx="990600" cy="10668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267200"/>
            <a:ext cx="22669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981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s-ES" dirty="0"/>
          </a:p>
        </p:txBody>
      </p:sp>
      <p:sp>
        <p:nvSpPr>
          <p:cNvPr id="3" name="Title 2"/>
          <p:cNvSpPr>
            <a:spLocks noGrp="1"/>
          </p:cNvSpPr>
          <p:nvPr>
            <p:ph type="title"/>
          </p:nvPr>
        </p:nvSpPr>
        <p:spPr/>
        <p:txBody>
          <a:bodyPr/>
          <a:lstStyle/>
          <a:p>
            <a:r>
              <a:rPr lang="es-ES" dirty="0" smtClean="0"/>
              <a:t>Bibliografía</a:t>
            </a:r>
            <a:endParaRPr lang="es-ES" dirty="0"/>
          </a:p>
        </p:txBody>
      </p:sp>
      <p:sp>
        <p:nvSpPr>
          <p:cNvPr id="4" name="Rectangle 3"/>
          <p:cNvSpPr/>
          <p:nvPr/>
        </p:nvSpPr>
        <p:spPr>
          <a:xfrm>
            <a:off x="1676400" y="2438400"/>
            <a:ext cx="6248400" cy="4524315"/>
          </a:xfrm>
          <a:prstGeom prst="rect">
            <a:avLst/>
          </a:prstGeom>
        </p:spPr>
        <p:txBody>
          <a:bodyPr wrap="square">
            <a:spAutoFit/>
          </a:bodyPr>
          <a:lstStyle/>
          <a:p>
            <a:r>
              <a:rPr lang="es-ES" dirty="0"/>
              <a:t>Agosín, </a:t>
            </a:r>
            <a:r>
              <a:rPr lang="es-ES" dirty="0" err="1"/>
              <a:t>Marjorie</a:t>
            </a:r>
            <a:r>
              <a:rPr lang="es-ES" dirty="0"/>
              <a:t>. Las desterradas del paraíso, protagonistas en la narrativa de María Luisa </a:t>
            </a:r>
            <a:r>
              <a:rPr lang="es-ES" dirty="0" err="1"/>
              <a:t>Bombal</a:t>
            </a:r>
            <a:r>
              <a:rPr lang="es-ES" dirty="0"/>
              <a:t>. </a:t>
            </a:r>
            <a:r>
              <a:rPr lang="es-ES" dirty="0" err="1"/>
              <a:t>Montclair</a:t>
            </a:r>
            <a:r>
              <a:rPr lang="es-ES" dirty="0"/>
              <a:t>, N. J.: Senda Nueva de Ediciones, Inc., 1983. </a:t>
            </a:r>
            <a:r>
              <a:rPr lang="es-ES" dirty="0" err="1"/>
              <a:t>Print</a:t>
            </a:r>
            <a:r>
              <a:rPr lang="es-ES" dirty="0" smtClean="0"/>
              <a:t>.</a:t>
            </a:r>
            <a:endParaRPr lang="en-US" dirty="0"/>
          </a:p>
          <a:p>
            <a:endParaRPr lang="es-ES" dirty="0" smtClean="0"/>
          </a:p>
          <a:p>
            <a:r>
              <a:rPr lang="es-ES" dirty="0" err="1" smtClean="0"/>
              <a:t>Bombal</a:t>
            </a:r>
            <a:r>
              <a:rPr lang="es-ES" dirty="0"/>
              <a:t>, María Luisa. La última niebla, La amortajada. Córcega, Barcelona: Editorial </a:t>
            </a:r>
            <a:r>
              <a:rPr lang="es-ES" dirty="0" err="1"/>
              <a:t>Seix</a:t>
            </a:r>
            <a:r>
              <a:rPr lang="es-ES" dirty="0"/>
              <a:t> Barral, S.A., 1988. </a:t>
            </a:r>
            <a:r>
              <a:rPr lang="es-ES" dirty="0" err="1"/>
              <a:t>Print</a:t>
            </a:r>
            <a:r>
              <a:rPr lang="es-ES" dirty="0" smtClean="0"/>
              <a:t>.</a:t>
            </a:r>
          </a:p>
          <a:p>
            <a:endParaRPr lang="es-ES" dirty="0" smtClean="0"/>
          </a:p>
          <a:p>
            <a:r>
              <a:rPr lang="en-US" dirty="0"/>
              <a:t>Guerra-Cunningham, </a:t>
            </a:r>
            <a:r>
              <a:rPr lang="en-US" dirty="0" err="1"/>
              <a:t>Lucía</a:t>
            </a:r>
            <a:r>
              <a:rPr lang="en-US" dirty="0"/>
              <a:t>. </a:t>
            </a:r>
            <a:r>
              <a:rPr lang="en-US" dirty="0" err="1"/>
              <a:t>Erotismo</a:t>
            </a:r>
            <a:r>
              <a:rPr lang="en-US" dirty="0"/>
              <a:t> y </a:t>
            </a:r>
            <a:r>
              <a:rPr lang="en-US" dirty="0" err="1"/>
              <a:t>marginalidad</a:t>
            </a:r>
            <a:r>
              <a:rPr lang="en-US" dirty="0"/>
              <a:t> en la </a:t>
            </a:r>
            <a:r>
              <a:rPr lang="en-US" dirty="0" err="1"/>
              <a:t>narrativa</a:t>
            </a:r>
            <a:r>
              <a:rPr lang="en-US" dirty="0"/>
              <a:t> de </a:t>
            </a:r>
            <a:r>
              <a:rPr lang="en-US" dirty="0" err="1"/>
              <a:t>María</a:t>
            </a:r>
            <a:r>
              <a:rPr lang="en-US" dirty="0"/>
              <a:t> Luisa </a:t>
            </a:r>
            <a:r>
              <a:rPr lang="en-US" dirty="0" err="1"/>
              <a:t>Bombal</a:t>
            </a:r>
            <a:r>
              <a:rPr lang="en-US" dirty="0"/>
              <a:t>. JSTOR: </a:t>
            </a:r>
            <a:r>
              <a:rPr lang="en-US" dirty="0" err="1"/>
              <a:t>Letras</a:t>
            </a:r>
            <a:r>
              <a:rPr lang="en-US" dirty="0"/>
              <a:t> </a:t>
            </a:r>
            <a:r>
              <a:rPr lang="en-US" dirty="0" err="1"/>
              <a:t>Femeninas</a:t>
            </a:r>
            <a:r>
              <a:rPr lang="en-US" dirty="0"/>
              <a:t>. Vol. 8, No. 1 (1982), pp.9-20. Association </a:t>
            </a:r>
            <a:r>
              <a:rPr lang="en-US" dirty="0" err="1"/>
              <a:t>Internacional</a:t>
            </a:r>
            <a:r>
              <a:rPr lang="en-US" dirty="0"/>
              <a:t> de </a:t>
            </a:r>
            <a:r>
              <a:rPr lang="en-US" dirty="0" err="1"/>
              <a:t>Literatura</a:t>
            </a:r>
            <a:r>
              <a:rPr lang="en-US" dirty="0"/>
              <a:t> y </a:t>
            </a:r>
            <a:r>
              <a:rPr lang="en-US" dirty="0" err="1"/>
              <a:t>Cultura</a:t>
            </a:r>
            <a:r>
              <a:rPr lang="en-US" dirty="0"/>
              <a:t> </a:t>
            </a:r>
            <a:r>
              <a:rPr lang="en-US" dirty="0" err="1"/>
              <a:t>Femenina</a:t>
            </a:r>
            <a:r>
              <a:rPr lang="en-US" dirty="0"/>
              <a:t> </a:t>
            </a:r>
            <a:r>
              <a:rPr lang="en-US" dirty="0" err="1"/>
              <a:t>Hispanica</a:t>
            </a:r>
            <a:r>
              <a:rPr lang="en-US" dirty="0"/>
              <a:t>.  27 Feb. 2014. Web. </a:t>
            </a:r>
          </a:p>
          <a:p>
            <a:endParaRPr lang="es-ES" dirty="0" smtClean="0"/>
          </a:p>
          <a:p>
            <a:r>
              <a:rPr lang="es-ES" dirty="0" err="1" smtClean="0"/>
              <a:t>Unkown</a:t>
            </a:r>
            <a:r>
              <a:rPr lang="es-ES" dirty="0"/>
              <a:t>. Real Academia Española: Obras académicas, diccionario de la lengua Española, 2014. 13 </a:t>
            </a:r>
            <a:r>
              <a:rPr lang="es-ES" dirty="0" err="1"/>
              <a:t>March</a:t>
            </a:r>
            <a:r>
              <a:rPr lang="es-ES" dirty="0"/>
              <a:t> 2014. </a:t>
            </a:r>
            <a:r>
              <a:rPr lang="es-ES" dirty="0" smtClean="0"/>
              <a:t>Web</a:t>
            </a:r>
          </a:p>
          <a:p>
            <a:endParaRPr lang="en-US" dirty="0"/>
          </a:p>
          <a:p>
            <a:endParaRPr lang="es-ES" dirty="0"/>
          </a:p>
        </p:txBody>
      </p:sp>
    </p:spTree>
    <p:extLst>
      <p:ext uri="{BB962C8B-B14F-4D97-AF65-F5344CB8AC3E}">
        <p14:creationId xmlns:p14="http://schemas.microsoft.com/office/powerpoint/2010/main" val="4038728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971550" y="1981200"/>
            <a:ext cx="8229600" cy="4075176"/>
          </a:xfrm>
        </p:spPr>
        <p:txBody>
          <a:bodyPr>
            <a:normAutofit lnSpcReduction="10000"/>
          </a:bodyPr>
          <a:lstStyle/>
          <a:p>
            <a:r>
              <a:rPr lang="es-ES" u="sng" dirty="0" smtClean="0"/>
              <a:t>Datos Biográficos:</a:t>
            </a:r>
          </a:p>
          <a:p>
            <a:pPr marL="342900" indent="-342900">
              <a:buFont typeface="Arial" panose="020B0604020202020204" pitchFamily="34" charset="0"/>
              <a:buChar char="•"/>
            </a:pPr>
            <a:r>
              <a:rPr lang="es-ES" dirty="0" smtClean="0"/>
              <a:t>Nació el 8 de junio de 1910, Viña del Mar, Chile</a:t>
            </a:r>
          </a:p>
          <a:p>
            <a:pPr marL="342900" indent="-171450">
              <a:buFont typeface="Arial" panose="020B0604020202020204" pitchFamily="34" charset="0"/>
              <a:buChar char="•"/>
            </a:pPr>
            <a:r>
              <a:rPr lang="es-ES" dirty="0"/>
              <a:t>T</a:t>
            </a:r>
            <a:r>
              <a:rPr lang="es-ES" dirty="0" smtClean="0"/>
              <a:t>ras el fallecimiento de su padre su traslada a París, Francia</a:t>
            </a:r>
          </a:p>
          <a:p>
            <a:pPr marL="342900" indent="-342900">
              <a:buFont typeface="Arial" panose="020B0604020202020204" pitchFamily="34" charset="0"/>
              <a:buChar char="•"/>
            </a:pPr>
            <a:r>
              <a:rPr lang="es-ES" dirty="0" smtClean="0"/>
              <a:t>Hospedó en casa de Pablo Neruda (1933) </a:t>
            </a:r>
          </a:p>
          <a:p>
            <a:r>
              <a:rPr lang="es-ES" u="sng" dirty="0" smtClean="0"/>
              <a:t>Otros trabajos notables: </a:t>
            </a:r>
          </a:p>
          <a:p>
            <a:pPr marL="342900" indent="-342900">
              <a:buFont typeface="Wingdings" panose="05000000000000000000" pitchFamily="2" charset="2"/>
              <a:buChar char="v"/>
            </a:pPr>
            <a:r>
              <a:rPr lang="es-ES" dirty="0"/>
              <a:t>El árbol, 1931.</a:t>
            </a:r>
          </a:p>
          <a:p>
            <a:pPr marL="342900" indent="-342900">
              <a:buFont typeface="Wingdings" panose="05000000000000000000" pitchFamily="2" charset="2"/>
              <a:buChar char="v"/>
            </a:pPr>
            <a:r>
              <a:rPr lang="es-ES" dirty="0" smtClean="0"/>
              <a:t>La </a:t>
            </a:r>
            <a:r>
              <a:rPr lang="es-ES" dirty="0"/>
              <a:t>amortajada, 1938.</a:t>
            </a:r>
          </a:p>
          <a:p>
            <a:pPr marL="342900" indent="-342900">
              <a:buFont typeface="Wingdings" panose="05000000000000000000" pitchFamily="2" charset="2"/>
              <a:buChar char="v"/>
            </a:pPr>
            <a:r>
              <a:rPr lang="es-ES" dirty="0"/>
              <a:t>Las islas nuevas, 1939</a:t>
            </a:r>
            <a:r>
              <a:rPr lang="es-ES" dirty="0" smtClean="0"/>
              <a:t>.</a:t>
            </a:r>
            <a:endParaRPr lang="es-ES" dirty="0"/>
          </a:p>
          <a:p>
            <a:pPr marL="342900" indent="-342900">
              <a:buFont typeface="Wingdings" panose="05000000000000000000" pitchFamily="2" charset="2"/>
              <a:buChar char="v"/>
            </a:pPr>
            <a:r>
              <a:rPr lang="es-ES" dirty="0"/>
              <a:t>Mar, cielo y tierra, 1940.</a:t>
            </a:r>
          </a:p>
          <a:p>
            <a:pPr marL="342900" indent="-342900">
              <a:buFont typeface="Wingdings" panose="05000000000000000000" pitchFamily="2" charset="2"/>
              <a:buChar char="v"/>
            </a:pPr>
            <a:r>
              <a:rPr lang="es-ES" dirty="0"/>
              <a:t>La historia de María Griselda, 1946.</a:t>
            </a:r>
          </a:p>
          <a:p>
            <a:pPr marL="342900" indent="-342900">
              <a:buFont typeface="Wingdings" panose="05000000000000000000" pitchFamily="2" charset="2"/>
              <a:buChar char="v"/>
            </a:pPr>
            <a:r>
              <a:rPr lang="es-ES" dirty="0" smtClean="0"/>
              <a:t>La </a:t>
            </a:r>
            <a:r>
              <a:rPr lang="es-ES" dirty="0"/>
              <a:t>maja y el ruiseñor, 1960.</a:t>
            </a:r>
            <a:endParaRPr lang="es-ES" dirty="0" smtClean="0"/>
          </a:p>
          <a:p>
            <a:pPr marL="342900" indent="-342900">
              <a:buFont typeface="Arial" panose="020B0604020202020204" pitchFamily="34" charset="0"/>
              <a:buChar char="•"/>
            </a:pPr>
            <a:endParaRPr lang="es-ES" dirty="0"/>
          </a:p>
        </p:txBody>
      </p:sp>
      <p:sp>
        <p:nvSpPr>
          <p:cNvPr id="3" name="Title 2"/>
          <p:cNvSpPr>
            <a:spLocks noGrp="1"/>
          </p:cNvSpPr>
          <p:nvPr>
            <p:ph type="title"/>
          </p:nvPr>
        </p:nvSpPr>
        <p:spPr/>
        <p:txBody>
          <a:bodyPr/>
          <a:lstStyle/>
          <a:p>
            <a:r>
              <a:rPr lang="es-ES" dirty="0" smtClean="0"/>
              <a:t>María Luisa </a:t>
            </a:r>
            <a:r>
              <a:rPr lang="es-ES" dirty="0" err="1" smtClean="0"/>
              <a:t>Bombal</a:t>
            </a:r>
            <a:r>
              <a:rPr lang="es-ES" dirty="0" smtClean="0"/>
              <a:t> (1910 – 1980)</a:t>
            </a:r>
            <a:endParaRPr lang="es-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25" y="3068085"/>
            <a:ext cx="3181375" cy="37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875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456176"/>
          </a:xfrm>
        </p:spPr>
        <p:txBody>
          <a:bodyPr/>
          <a:lstStyle/>
          <a:p>
            <a:pPr marL="342900" indent="-342900">
              <a:buFont typeface="Wingdings" panose="05000000000000000000" pitchFamily="2" charset="2"/>
              <a:buChar char="Ø"/>
            </a:pPr>
            <a:r>
              <a:rPr lang="es-ES" dirty="0" smtClean="0"/>
              <a:t>Narra la historia de una mujer recién casada, </a:t>
            </a:r>
            <a:r>
              <a:rPr lang="es-ES" dirty="0" smtClean="0">
                <a:solidFill>
                  <a:srgbClr val="FFFF00"/>
                </a:solidFill>
              </a:rPr>
              <a:t>nombre es desconocido</a:t>
            </a:r>
            <a:r>
              <a:rPr lang="es-ES" dirty="0" smtClean="0"/>
              <a:t>.</a:t>
            </a:r>
          </a:p>
          <a:p>
            <a:r>
              <a:rPr lang="es-ES" u="sng" dirty="0" smtClean="0"/>
              <a:t>Personajes Primarios:</a:t>
            </a:r>
          </a:p>
          <a:p>
            <a:pPr marL="342900" indent="-342900">
              <a:buFont typeface="Wingdings" panose="05000000000000000000" pitchFamily="2" charset="2"/>
              <a:buChar char="Ø"/>
            </a:pPr>
            <a:r>
              <a:rPr lang="es-ES" dirty="0" smtClean="0"/>
              <a:t>Daniel (Esposo de la protagonista)</a:t>
            </a:r>
          </a:p>
          <a:p>
            <a:pPr marL="342900" indent="-342900">
              <a:buFont typeface="Wingdings" panose="05000000000000000000" pitchFamily="2" charset="2"/>
              <a:buChar char="Ø"/>
            </a:pPr>
            <a:r>
              <a:rPr lang="es-ES" dirty="0" smtClean="0"/>
              <a:t>Felipe (Hermano de Daniel)</a:t>
            </a:r>
          </a:p>
          <a:p>
            <a:pPr marL="342900" indent="-342900">
              <a:buFont typeface="Wingdings" panose="05000000000000000000" pitchFamily="2" charset="2"/>
              <a:buChar char="Ø"/>
            </a:pPr>
            <a:r>
              <a:rPr lang="es-ES" dirty="0" smtClean="0"/>
              <a:t>Regina (Esposa de Felipe)</a:t>
            </a:r>
          </a:p>
          <a:p>
            <a:endParaRPr lang="es-ES" dirty="0" smtClean="0"/>
          </a:p>
          <a:p>
            <a:pPr marL="1885950" indent="-857250"/>
            <a:r>
              <a:rPr lang="es-ES" u="sng" dirty="0" smtClean="0"/>
              <a:t>Personajes Secundarios:</a:t>
            </a:r>
          </a:p>
          <a:p>
            <a:pPr marL="1371600" lvl="1" indent="-971550">
              <a:buFont typeface="Wingdings" panose="05000000000000000000" pitchFamily="2" charset="2"/>
              <a:buChar char="Ø"/>
              <a:tabLst>
                <a:tab pos="1200150" algn="l"/>
              </a:tabLst>
            </a:pPr>
            <a:r>
              <a:rPr lang="es-ES" dirty="0" smtClean="0"/>
              <a:t>Andrés (El  hijo del Jardinero)</a:t>
            </a:r>
            <a:endParaRPr lang="en-US" dirty="0"/>
          </a:p>
        </p:txBody>
      </p:sp>
      <p:sp>
        <p:nvSpPr>
          <p:cNvPr id="3" name="Title 2"/>
          <p:cNvSpPr>
            <a:spLocks noGrp="1"/>
          </p:cNvSpPr>
          <p:nvPr>
            <p:ph type="title"/>
          </p:nvPr>
        </p:nvSpPr>
        <p:spPr/>
        <p:txBody>
          <a:bodyPr/>
          <a:lstStyle/>
          <a:p>
            <a:r>
              <a:rPr lang="es-ES" b="0" i="1" dirty="0"/>
              <a:t>La última </a:t>
            </a:r>
            <a:r>
              <a:rPr lang="es-ES" b="0" i="1" dirty="0" smtClean="0"/>
              <a:t>niebla </a:t>
            </a:r>
            <a:r>
              <a:rPr lang="es-ES" b="0" i="1" dirty="0"/>
              <a:t>(</a:t>
            </a:r>
            <a:r>
              <a:rPr lang="es-ES" b="0" i="1" dirty="0" smtClean="0"/>
              <a:t>1935)</a:t>
            </a:r>
            <a:endParaRPr lang="en-US" b="0"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89425"/>
            <a:ext cx="3810000" cy="2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28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806511"/>
            <a:ext cx="8229600" cy="4075176"/>
          </a:xfrm>
        </p:spPr>
        <p:txBody>
          <a:bodyPr/>
          <a:lstStyle/>
          <a:p>
            <a:pPr marL="342900" indent="-342900">
              <a:buFont typeface="Wingdings" panose="05000000000000000000" pitchFamily="2" charset="2"/>
              <a:buChar char="q"/>
            </a:pPr>
            <a:r>
              <a:rPr lang="es-ES" dirty="0" smtClean="0"/>
              <a:t>Cuenta </a:t>
            </a:r>
            <a:r>
              <a:rPr lang="es-ES" dirty="0"/>
              <a:t>la historia de una mujer recién casada que se encuentra dentro de una  problemática en cual  la mujer </a:t>
            </a:r>
            <a:r>
              <a:rPr lang="es-ES" dirty="0" smtClean="0"/>
              <a:t>no </a:t>
            </a:r>
            <a:r>
              <a:rPr lang="es-ES" dirty="0"/>
              <a:t>encuentra una salida de la vida aburrida que vive.   Esta mujer, que es anónima</a:t>
            </a:r>
            <a:r>
              <a:rPr lang="es-ES" dirty="0" smtClean="0"/>
              <a:t>, enfrenta </a:t>
            </a:r>
            <a:r>
              <a:rPr lang="es-ES" dirty="0"/>
              <a:t>una situación de frustración </a:t>
            </a:r>
            <a:r>
              <a:rPr lang="es-ES" dirty="0" smtClean="0"/>
              <a:t>amorosa y soledad interna. Al tener un encuentro con </a:t>
            </a:r>
            <a:r>
              <a:rPr lang="es-ES" dirty="0"/>
              <a:t>un hombre, </a:t>
            </a:r>
            <a:r>
              <a:rPr lang="es-ES" dirty="0" smtClean="0"/>
              <a:t>la invade el sufrimiento al pensar sobre lo </a:t>
            </a:r>
            <a:r>
              <a:rPr lang="es-ES" dirty="0"/>
              <a:t>que pudo haber sido entre ambos.   Durante la novela la protagonista envidia a Regina, la esposa de </a:t>
            </a:r>
            <a:r>
              <a:rPr lang="es-ES" dirty="0" smtClean="0"/>
              <a:t>Felipe, </a:t>
            </a:r>
            <a:r>
              <a:rPr lang="es-ES" dirty="0"/>
              <a:t>el hermano de Daniel, su marido.  Su envidia es alimentada por la angustia de saber que Regina goza de una aventura amorosa con un amante.  </a:t>
            </a:r>
            <a:r>
              <a:rPr lang="es-ES" dirty="0" smtClean="0"/>
              <a:t>Encontramos que  la niebla se vuelve en un tema recurrente, el cual le facilita crear una atmosfera irreal.</a:t>
            </a:r>
            <a:endParaRPr lang="en-US" dirty="0"/>
          </a:p>
        </p:txBody>
      </p:sp>
      <p:sp>
        <p:nvSpPr>
          <p:cNvPr id="3" name="Title 2"/>
          <p:cNvSpPr>
            <a:spLocks noGrp="1"/>
          </p:cNvSpPr>
          <p:nvPr>
            <p:ph type="title"/>
          </p:nvPr>
        </p:nvSpPr>
        <p:spPr/>
        <p:txBody>
          <a:bodyPr/>
          <a:lstStyle/>
          <a:p>
            <a:r>
              <a:rPr lang="es-ES" dirty="0" smtClean="0"/>
              <a:t>Resumen de la novela</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5029200"/>
            <a:ext cx="38100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443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66800" y="1600200"/>
            <a:ext cx="7620000" cy="4227576"/>
          </a:xfrm>
        </p:spPr>
        <p:txBody>
          <a:bodyPr/>
          <a:lstStyle/>
          <a:p>
            <a:pPr marL="342900" indent="-342900">
              <a:buFont typeface="Wingdings" panose="05000000000000000000" pitchFamily="2" charset="2"/>
              <a:buChar char="q"/>
            </a:pPr>
            <a:endParaRPr lang="es-ES" dirty="0" smtClean="0"/>
          </a:p>
          <a:p>
            <a:endParaRPr lang="es-ES" dirty="0" smtClean="0"/>
          </a:p>
          <a:p>
            <a:r>
              <a:rPr lang="es-ES" dirty="0" smtClean="0"/>
              <a:t>“La niebla se estrecha, cada día más, contra la casa. Ya hizo desaparecer las araucarias cuyas ramas golpeaban la balaustrada de la terraza. Anoche soñé que, por entre rendijas de las puertas y ventanas, se infiltraba lentamente en las casa…” (</a:t>
            </a:r>
            <a:r>
              <a:rPr lang="es-ES" dirty="0" err="1" smtClean="0"/>
              <a:t>Bombal</a:t>
            </a:r>
            <a:r>
              <a:rPr lang="es-ES" dirty="0" smtClean="0"/>
              <a:t> 16)</a:t>
            </a:r>
            <a:endParaRPr lang="es-ES" dirty="0"/>
          </a:p>
        </p:txBody>
      </p:sp>
      <p:sp>
        <p:nvSpPr>
          <p:cNvPr id="3" name="Title 2"/>
          <p:cNvSpPr>
            <a:spLocks noGrp="1"/>
          </p:cNvSpPr>
          <p:nvPr>
            <p:ph type="title"/>
          </p:nvPr>
        </p:nvSpPr>
        <p:spPr/>
        <p:txBody>
          <a:bodyPr>
            <a:normAutofit fontScale="90000"/>
          </a:bodyPr>
          <a:lstStyle/>
          <a:p>
            <a:r>
              <a:rPr lang="es-ES" dirty="0" smtClean="0"/>
              <a:t/>
            </a:r>
            <a:br>
              <a:rPr lang="es-ES" dirty="0" smtClean="0"/>
            </a:br>
            <a:r>
              <a:rPr lang="es-ES" dirty="0" smtClean="0"/>
              <a:t>Espacio difuminado:</a:t>
            </a:r>
            <a:r>
              <a:rPr lang="en-US" dirty="0"/>
              <a:t/>
            </a:r>
            <a:br>
              <a:rPr lang="en-US" dirty="0"/>
            </a:b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34552"/>
            <a:ext cx="8153400" cy="2656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xplosion 2 3"/>
          <p:cNvSpPr/>
          <p:nvPr/>
        </p:nvSpPr>
        <p:spPr>
          <a:xfrm>
            <a:off x="228600" y="762000"/>
            <a:ext cx="2286000" cy="1600200"/>
          </a:xfrm>
          <a:prstGeom prst="irregularSeal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TextBox 4"/>
          <p:cNvSpPr txBox="1"/>
          <p:nvPr/>
        </p:nvSpPr>
        <p:spPr>
          <a:xfrm>
            <a:off x="609600" y="1377434"/>
            <a:ext cx="2209800" cy="369332"/>
          </a:xfrm>
          <a:prstGeom prst="rect">
            <a:avLst/>
          </a:prstGeom>
          <a:noFill/>
        </p:spPr>
        <p:txBody>
          <a:bodyPr wrap="square" rtlCol="0">
            <a:spAutoFit/>
          </a:bodyPr>
          <a:lstStyle/>
          <a:p>
            <a:r>
              <a:rPr lang="en-US" dirty="0" smtClean="0">
                <a:solidFill>
                  <a:srgbClr val="92D050"/>
                </a:solidFill>
              </a:rPr>
              <a:t>LA NIEBLA</a:t>
            </a:r>
            <a:endParaRPr lang="en-US" dirty="0">
              <a:solidFill>
                <a:srgbClr val="92D050"/>
              </a:solidFill>
            </a:endParaRPr>
          </a:p>
        </p:txBody>
      </p:sp>
    </p:spTree>
    <p:extLst>
      <p:ext uri="{BB962C8B-B14F-4D97-AF65-F5344CB8AC3E}">
        <p14:creationId xmlns:p14="http://schemas.microsoft.com/office/powerpoint/2010/main" val="176509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52600"/>
            <a:ext cx="8229600" cy="4075176"/>
          </a:xfrm>
        </p:spPr>
        <p:txBody>
          <a:bodyPr/>
          <a:lstStyle/>
          <a:p>
            <a:endParaRPr lang="es-ES" u="sng" dirty="0" smtClean="0"/>
          </a:p>
        </p:txBody>
      </p:sp>
      <p:sp>
        <p:nvSpPr>
          <p:cNvPr id="3" name="Title 2"/>
          <p:cNvSpPr>
            <a:spLocks noGrp="1"/>
          </p:cNvSpPr>
          <p:nvPr>
            <p:ph type="title"/>
          </p:nvPr>
        </p:nvSpPr>
        <p:spPr/>
        <p:txBody>
          <a:bodyPr/>
          <a:lstStyle/>
          <a:p>
            <a:r>
              <a:rPr lang="es-ES" dirty="0" smtClean="0"/>
              <a:t>La mente inconsciente</a:t>
            </a:r>
            <a:endParaRPr lang="es-E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1524000"/>
            <a:ext cx="892492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triped Right Arrow 3"/>
          <p:cNvSpPr/>
          <p:nvPr/>
        </p:nvSpPr>
        <p:spPr>
          <a:xfrm rot="10206365">
            <a:off x="5421854" y="4781862"/>
            <a:ext cx="990600" cy="3124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435251">
            <a:off x="2152590" y="5201685"/>
            <a:ext cx="1048934"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365">
            <a:off x="5395601" y="5263720"/>
            <a:ext cx="10175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3557587" y="5548696"/>
            <a:ext cx="18288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80926" y="5302986"/>
            <a:ext cx="241027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42721" y="5086350"/>
            <a:ext cx="325853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262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s-ES" dirty="0" smtClean="0"/>
          </a:p>
          <a:p>
            <a:pPr marL="342900" indent="-342900">
              <a:buFont typeface="Arial" panose="020B0604020202020204" pitchFamily="34" charset="0"/>
              <a:buChar char="•"/>
            </a:pPr>
            <a:r>
              <a:rPr lang="es-ES" dirty="0"/>
              <a:t>Movimiento literario y artístico, cuyo primer manifiesto fue realizado por André Breton en 1924, que intenta sobre pasar lo real impulsado con automatismo psíquico lo imaginario y lo </a:t>
            </a:r>
            <a:r>
              <a:rPr lang="es-ES" dirty="0" smtClean="0"/>
              <a:t>irracional</a:t>
            </a:r>
            <a:r>
              <a:rPr lang="es-ES" dirty="0"/>
              <a:t> </a:t>
            </a:r>
            <a:r>
              <a:rPr lang="es-ES" dirty="0" smtClean="0"/>
              <a:t>(Real academia española) </a:t>
            </a:r>
            <a:endParaRPr lang="es-ES" dirty="0"/>
          </a:p>
          <a:p>
            <a:r>
              <a:rPr lang="es-ES" dirty="0" smtClean="0"/>
              <a:t>“</a:t>
            </a:r>
            <a:r>
              <a:rPr lang="es-ES" dirty="0"/>
              <a:t>Tambaleando penosamente, los caballos se abrían paso entre los árboles y la hojarasca sin provocar el menor </a:t>
            </a:r>
            <a:r>
              <a:rPr lang="es-ES" dirty="0" smtClean="0"/>
              <a:t>ruido.” (</a:t>
            </a:r>
            <a:r>
              <a:rPr lang="es-ES" dirty="0" err="1" smtClean="0"/>
              <a:t>Bombal</a:t>
            </a:r>
            <a:r>
              <a:rPr lang="es-ES" dirty="0" smtClean="0"/>
              <a:t> 25)</a:t>
            </a:r>
            <a:endParaRPr lang="es-ES" dirty="0"/>
          </a:p>
        </p:txBody>
      </p:sp>
      <p:sp>
        <p:nvSpPr>
          <p:cNvPr id="3" name="Title 2"/>
          <p:cNvSpPr>
            <a:spLocks noGrp="1"/>
          </p:cNvSpPr>
          <p:nvPr>
            <p:ph type="title"/>
          </p:nvPr>
        </p:nvSpPr>
        <p:spPr/>
        <p:txBody>
          <a:bodyPr/>
          <a:lstStyle/>
          <a:p>
            <a:r>
              <a:rPr lang="es-ES" dirty="0" smtClean="0"/>
              <a:t>Surrealismo</a:t>
            </a:r>
            <a:endParaRPr lang="es-E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24375"/>
            <a:ext cx="7620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698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s-ES" dirty="0" smtClean="0"/>
              <a:t>“Conjunto </a:t>
            </a:r>
            <a:r>
              <a:rPr lang="es-ES" dirty="0"/>
              <a:t>de las escuelas o tendencias artísticas, nacidas en el siglo XX, tales como el cubismo, el ultraísmo, etc., con intención renovadora, de avance y exploración</a:t>
            </a:r>
            <a:r>
              <a:rPr lang="es-ES" dirty="0" smtClean="0"/>
              <a:t>.” (</a:t>
            </a:r>
            <a:r>
              <a:rPr lang="es-ES" dirty="0"/>
              <a:t>Real academia española</a:t>
            </a:r>
            <a:r>
              <a:rPr lang="es-ES" dirty="0" smtClean="0"/>
              <a:t>)</a:t>
            </a:r>
          </a:p>
          <a:p>
            <a:r>
              <a:rPr lang="es-ES" dirty="0" smtClean="0">
                <a:solidFill>
                  <a:srgbClr val="FF0000"/>
                </a:solidFill>
              </a:rPr>
              <a:t> </a:t>
            </a:r>
            <a:endParaRPr lang="es-ES" dirty="0">
              <a:solidFill>
                <a:srgbClr val="FF0000"/>
              </a:solidFill>
            </a:endParaRPr>
          </a:p>
          <a:p>
            <a:r>
              <a:rPr lang="es-ES" u="sng" dirty="0" smtClean="0">
                <a:solidFill>
                  <a:srgbClr val="FF0000"/>
                </a:solidFill>
              </a:rPr>
              <a:t>Empoderamiento femenino:</a:t>
            </a:r>
          </a:p>
          <a:p>
            <a:pPr marL="342900" indent="-342900">
              <a:buFont typeface="Arial" panose="020B0604020202020204" pitchFamily="34" charset="0"/>
              <a:buChar char="•"/>
            </a:pPr>
            <a:r>
              <a:rPr lang="es-ES" dirty="0" smtClean="0"/>
              <a:t>Intención </a:t>
            </a:r>
            <a:r>
              <a:rPr lang="es-ES" dirty="0"/>
              <a:t>renovadora, de avance y </a:t>
            </a:r>
            <a:r>
              <a:rPr lang="es-ES" dirty="0" smtClean="0"/>
              <a:t>exploración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s-ES" u="sng" dirty="0" smtClean="0"/>
              <a:t>Sociedad Latinoamericana </a:t>
            </a:r>
            <a:r>
              <a:rPr lang="es-ES" dirty="0" smtClean="0"/>
              <a:t>-  surge como un realismo social, en el cual los escritores tratan sobre temas sociales.</a:t>
            </a:r>
          </a:p>
        </p:txBody>
      </p:sp>
      <p:sp>
        <p:nvSpPr>
          <p:cNvPr id="3" name="Title 2"/>
          <p:cNvSpPr>
            <a:spLocks noGrp="1"/>
          </p:cNvSpPr>
          <p:nvPr>
            <p:ph type="title"/>
          </p:nvPr>
        </p:nvSpPr>
        <p:spPr/>
        <p:txBody>
          <a:bodyPr/>
          <a:lstStyle/>
          <a:p>
            <a:r>
              <a:rPr lang="es-ES" dirty="0" smtClean="0"/>
              <a:t>Vanguardismo</a:t>
            </a:r>
            <a:endParaRPr lang="es-ES" dirty="0"/>
          </a:p>
        </p:txBody>
      </p:sp>
    </p:spTree>
    <p:extLst>
      <p:ext uri="{BB962C8B-B14F-4D97-AF65-F5344CB8AC3E}">
        <p14:creationId xmlns:p14="http://schemas.microsoft.com/office/powerpoint/2010/main" val="3383199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s-ES" dirty="0"/>
              <a:t>M</a:t>
            </a:r>
            <a:r>
              <a:rPr lang="es-ES" dirty="0" smtClean="0"/>
              <a:t>ovimiento </a:t>
            </a:r>
            <a:r>
              <a:rPr lang="es-ES" dirty="0"/>
              <a:t>vanguardista literario y artístico surgido durante la Primera Guerra Mundial, caracterizado por su </a:t>
            </a:r>
            <a:r>
              <a:rPr lang="es-ES" dirty="0">
                <a:solidFill>
                  <a:srgbClr val="FFFF00"/>
                </a:solidFill>
              </a:rPr>
              <a:t>negación de los cánones estéticos </a:t>
            </a:r>
            <a:r>
              <a:rPr lang="es-ES" dirty="0"/>
              <a:t>establecidos, y que abrió camino a formas de expresión de la </a:t>
            </a:r>
            <a:r>
              <a:rPr lang="es-ES" dirty="0" smtClean="0">
                <a:solidFill>
                  <a:srgbClr val="FFFF00"/>
                </a:solidFill>
              </a:rPr>
              <a:t>irracionalidad</a:t>
            </a:r>
            <a:r>
              <a:rPr lang="es-ES" dirty="0" smtClean="0"/>
              <a:t>. (Real academia española)</a:t>
            </a:r>
          </a:p>
          <a:p>
            <a:endParaRPr lang="en-US" dirty="0"/>
          </a:p>
          <a:p>
            <a:r>
              <a:rPr lang="es-ES" u="sng" dirty="0" smtClean="0">
                <a:solidFill>
                  <a:srgbClr val="FF0000"/>
                </a:solidFill>
              </a:rPr>
              <a:t>Creación del hombre Sobrenatural</a:t>
            </a:r>
            <a:r>
              <a:rPr lang="es-ES" u="sng" dirty="0" smtClean="0"/>
              <a:t>:</a:t>
            </a:r>
          </a:p>
          <a:p>
            <a:r>
              <a:rPr lang="es-ES" dirty="0" smtClean="0"/>
              <a:t>“Un hombre esta frente a mi, muy cerca de mi.  Es joven; unos ojos muy claros en un rostro moreno y una de sus cejas levemente arqueada, prestan a su cara un aspecto casi sobrenatural. De el se desprende un vago pero envolvente calor” </a:t>
            </a:r>
            <a:r>
              <a:rPr lang="en-US" dirty="0" smtClean="0"/>
              <a:t>(</a:t>
            </a:r>
            <a:r>
              <a:rPr lang="en-US" dirty="0" err="1" smtClean="0"/>
              <a:t>Bombal</a:t>
            </a:r>
            <a:r>
              <a:rPr lang="en-US" dirty="0" smtClean="0"/>
              <a:t> 18).</a:t>
            </a:r>
            <a:endParaRPr lang="es-ES" dirty="0" smtClean="0"/>
          </a:p>
        </p:txBody>
      </p:sp>
      <p:sp>
        <p:nvSpPr>
          <p:cNvPr id="3" name="Title 2"/>
          <p:cNvSpPr>
            <a:spLocks noGrp="1"/>
          </p:cNvSpPr>
          <p:nvPr>
            <p:ph type="title"/>
          </p:nvPr>
        </p:nvSpPr>
        <p:spPr/>
        <p:txBody>
          <a:bodyPr/>
          <a:lstStyle/>
          <a:p>
            <a:r>
              <a:rPr lang="es-ES" dirty="0" smtClean="0"/>
              <a:t>Dadaísmo </a:t>
            </a:r>
            <a:endParaRPr lang="es-ES" dirty="0"/>
          </a:p>
        </p:txBody>
      </p:sp>
    </p:spTree>
    <p:extLst>
      <p:ext uri="{BB962C8B-B14F-4D97-AF65-F5344CB8AC3E}">
        <p14:creationId xmlns:p14="http://schemas.microsoft.com/office/powerpoint/2010/main" val="20618261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438</TotalTime>
  <Words>1506</Words>
  <Application>Microsoft Office PowerPoint</Application>
  <PresentationFormat>On-screen Show (4:3)</PresentationFormat>
  <Paragraphs>123</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BlackTie</vt:lpstr>
      <vt:lpstr>María Luisa Bombal y su visión sobre el conflicto femenino y masculino</vt:lpstr>
      <vt:lpstr>María Luisa Bombal (1910 – 1980)</vt:lpstr>
      <vt:lpstr>La última niebla (1935)</vt:lpstr>
      <vt:lpstr>Resumen de la novela</vt:lpstr>
      <vt:lpstr> Espacio difuminado: </vt:lpstr>
      <vt:lpstr>La mente inconsciente</vt:lpstr>
      <vt:lpstr>Surrealismo</vt:lpstr>
      <vt:lpstr>Vanguardismo</vt:lpstr>
      <vt:lpstr>Dadaísmo </vt:lpstr>
      <vt:lpstr>Normas sociales</vt:lpstr>
      <vt:lpstr>Existencia femenina</vt:lpstr>
      <vt:lpstr>Pensamiento existencialista</vt:lpstr>
      <vt:lpstr>Identidad femenina </vt:lpstr>
      <vt:lpstr>Bibliografía</vt:lpstr>
    </vt:vector>
  </TitlesOfParts>
  <Company>CSU Monterey Bay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CSUMB</dc:creator>
  <cp:lastModifiedBy>CSUMB</cp:lastModifiedBy>
  <cp:revision>47</cp:revision>
  <dcterms:created xsi:type="dcterms:W3CDTF">2014-04-15T21:36:55Z</dcterms:created>
  <dcterms:modified xsi:type="dcterms:W3CDTF">2014-04-28T20:34:39Z</dcterms:modified>
</cp:coreProperties>
</file>